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88" r:id="rId3"/>
    <p:sldId id="293" r:id="rId4"/>
    <p:sldId id="261" r:id="rId5"/>
    <p:sldId id="296" r:id="rId6"/>
    <p:sldId id="270" r:id="rId7"/>
    <p:sldId id="275" r:id="rId8"/>
    <p:sldId id="278" r:id="rId9"/>
    <p:sldId id="279" r:id="rId10"/>
    <p:sldId id="280" r:id="rId11"/>
    <p:sldId id="281" r:id="rId12"/>
    <p:sldId id="282" r:id="rId13"/>
    <p:sldId id="283" r:id="rId14"/>
    <p:sldId id="285" r:id="rId15"/>
    <p:sldId id="297" r:id="rId16"/>
    <p:sldId id="277" r:id="rId17"/>
    <p:sldId id="267" r:id="rId18"/>
    <p:sldId id="268" r:id="rId19"/>
    <p:sldId id="269" r:id="rId20"/>
    <p:sldId id="271" r:id="rId21"/>
    <p:sldId id="272" r:id="rId22"/>
    <p:sldId id="274" r:id="rId23"/>
    <p:sldId id="273" r:id="rId24"/>
    <p:sldId id="287" r:id="rId25"/>
    <p:sldId id="286" r:id="rId26"/>
    <p:sldId id="294" r:id="rId27"/>
    <p:sldId id="295" r:id="rId28"/>
    <p:sldId id="289" r:id="rId29"/>
    <p:sldId id="290" r:id="rId30"/>
    <p:sldId id="292" r:id="rId31"/>
  </p:sldIdLst>
  <p:sldSz cx="12192000" cy="6858000"/>
  <p:notesSz cx="6797675" cy="9928225"/>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B8"/>
    <a:srgbClr val="3D4ECB"/>
    <a:srgbClr val="6472D6"/>
    <a:srgbClr val="994119"/>
    <a:srgbClr val="B24C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p:cViewPr varScale="1">
        <p:scale>
          <a:sx n="114" d="100"/>
          <a:sy n="114" d="100"/>
        </p:scale>
        <p:origin x="108"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v-LV"/>
          </a:p>
        </p:txBody>
      </p:sp>
      <p:sp>
        <p:nvSpPr>
          <p:cNvPr id="4" name="Date Placeholder 3"/>
          <p:cNvSpPr>
            <a:spLocks noGrp="1"/>
          </p:cNvSpPr>
          <p:nvPr>
            <p:ph type="dt" sz="half" idx="10"/>
          </p:nvPr>
        </p:nvSpPr>
        <p:spPr/>
        <p:txBody>
          <a:bodyPr/>
          <a:lstStyle/>
          <a:p>
            <a:fld id="{54AB2DCE-D733-449A-8F5D-7B798006CE75}" type="datetimeFigureOut">
              <a:rPr lang="lv-LV" smtClean="0"/>
              <a:t>20.09.2018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2856328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4AB2DCE-D733-449A-8F5D-7B798006CE75}" type="datetimeFigureOut">
              <a:rPr lang="lv-LV" smtClean="0"/>
              <a:t>20.09.2018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2332738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4AB2DCE-D733-449A-8F5D-7B798006CE75}" type="datetimeFigureOut">
              <a:rPr lang="lv-LV" smtClean="0"/>
              <a:t>20.09.2018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4291299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10"/>
          </p:nvPr>
        </p:nvSpPr>
        <p:spPr/>
        <p:txBody>
          <a:bodyPr/>
          <a:lstStyle/>
          <a:p>
            <a:fld id="{54AB2DCE-D733-449A-8F5D-7B798006CE75}" type="datetimeFigureOut">
              <a:rPr lang="lv-LV" smtClean="0"/>
              <a:t>20.09.2018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1650752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AB2DCE-D733-449A-8F5D-7B798006CE75}" type="datetimeFigureOut">
              <a:rPr lang="lv-LV" smtClean="0"/>
              <a:t>20.09.2018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158776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Date Placeholder 4"/>
          <p:cNvSpPr>
            <a:spLocks noGrp="1"/>
          </p:cNvSpPr>
          <p:nvPr>
            <p:ph type="dt" sz="half" idx="10"/>
          </p:nvPr>
        </p:nvSpPr>
        <p:spPr/>
        <p:txBody>
          <a:bodyPr/>
          <a:lstStyle/>
          <a:p>
            <a:fld id="{54AB2DCE-D733-449A-8F5D-7B798006CE75}" type="datetimeFigureOut">
              <a:rPr lang="lv-LV" smtClean="0"/>
              <a:t>20.09.2018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34638005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7" name="Date Placeholder 6"/>
          <p:cNvSpPr>
            <a:spLocks noGrp="1"/>
          </p:cNvSpPr>
          <p:nvPr>
            <p:ph type="dt" sz="half" idx="10"/>
          </p:nvPr>
        </p:nvSpPr>
        <p:spPr/>
        <p:txBody>
          <a:bodyPr/>
          <a:lstStyle/>
          <a:p>
            <a:fld id="{54AB2DCE-D733-449A-8F5D-7B798006CE75}" type="datetimeFigureOut">
              <a:rPr lang="lv-LV" smtClean="0"/>
              <a:t>20.09.2018</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56112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v-LV"/>
          </a:p>
        </p:txBody>
      </p:sp>
      <p:sp>
        <p:nvSpPr>
          <p:cNvPr id="3" name="Date Placeholder 2"/>
          <p:cNvSpPr>
            <a:spLocks noGrp="1"/>
          </p:cNvSpPr>
          <p:nvPr>
            <p:ph type="dt" sz="half" idx="10"/>
          </p:nvPr>
        </p:nvSpPr>
        <p:spPr/>
        <p:txBody>
          <a:bodyPr/>
          <a:lstStyle/>
          <a:p>
            <a:fld id="{54AB2DCE-D733-449A-8F5D-7B798006CE75}" type="datetimeFigureOut">
              <a:rPr lang="lv-LV" smtClean="0"/>
              <a:t>20.09.2018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645665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AB2DCE-D733-449A-8F5D-7B798006CE75}" type="datetimeFigureOut">
              <a:rPr lang="lv-LV" smtClean="0"/>
              <a:t>20.09.2018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953117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AB2DCE-D733-449A-8F5D-7B798006CE75}" type="datetimeFigureOut">
              <a:rPr lang="lv-LV" smtClean="0"/>
              <a:t>20.09.2018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3159700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4AB2DCE-D733-449A-8F5D-7B798006CE75}" type="datetimeFigureOut">
              <a:rPr lang="lv-LV" smtClean="0"/>
              <a:t>20.09.2018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D8E1A0E5-A09E-4AA6-9991-96244FE091CD}" type="slidenum">
              <a:rPr lang="lv-LV" smtClean="0"/>
              <a:t>‹#›</a:t>
            </a:fld>
            <a:endParaRPr lang="lv-LV"/>
          </a:p>
        </p:txBody>
      </p:sp>
    </p:spTree>
    <p:extLst>
      <p:ext uri="{BB962C8B-B14F-4D97-AF65-F5344CB8AC3E}">
        <p14:creationId xmlns:p14="http://schemas.microsoft.com/office/powerpoint/2010/main" val="2651363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B2DCE-D733-449A-8F5D-7B798006CE75}" type="datetimeFigureOut">
              <a:rPr lang="lv-LV" smtClean="0"/>
              <a:t>20.09.2018</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1A0E5-A09E-4AA6-9991-96244FE091CD}" type="slidenum">
              <a:rPr lang="lv-LV" smtClean="0"/>
              <a:t>‹#›</a:t>
            </a:fld>
            <a:endParaRPr lang="lv-LV"/>
          </a:p>
        </p:txBody>
      </p:sp>
    </p:spTree>
    <p:extLst>
      <p:ext uri="{BB962C8B-B14F-4D97-AF65-F5344CB8AC3E}">
        <p14:creationId xmlns:p14="http://schemas.microsoft.com/office/powerpoint/2010/main" val="124172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82588" y="1039907"/>
            <a:ext cx="7539318" cy="2330822"/>
          </a:xfrm>
          <a:prstGeom prst="rect">
            <a:avLst/>
          </a:prstGeom>
        </p:spPr>
      </p:pic>
      <p:sp>
        <p:nvSpPr>
          <p:cNvPr id="3" name="Subtitle 2"/>
          <p:cNvSpPr>
            <a:spLocks noGrp="1"/>
          </p:cNvSpPr>
          <p:nvPr>
            <p:ph type="subTitle" idx="1"/>
          </p:nvPr>
        </p:nvSpPr>
        <p:spPr>
          <a:xfrm>
            <a:off x="968187" y="3821987"/>
            <a:ext cx="9144000" cy="1982660"/>
          </a:xfrm>
        </p:spPr>
        <p:txBody>
          <a:bodyPr>
            <a:noAutofit/>
          </a:bodyPr>
          <a:lstStyle/>
          <a:p>
            <a:r>
              <a:rPr lang="lv-LV" sz="2800" b="1" dirty="0">
                <a:solidFill>
                  <a:schemeClr val="tx1">
                    <a:lumMod val="65000"/>
                    <a:lumOff val="35000"/>
                  </a:schemeClr>
                </a:solidFill>
              </a:rPr>
              <a:t>Andris Nātriņš</a:t>
            </a:r>
          </a:p>
          <a:p>
            <a:r>
              <a:rPr lang="lv-LV" sz="2800" b="1" dirty="0">
                <a:solidFill>
                  <a:schemeClr val="tx1">
                    <a:lumMod val="65000"/>
                    <a:lumOff val="35000"/>
                  </a:schemeClr>
                </a:solidFill>
              </a:rPr>
              <a:t>2018/09/19</a:t>
            </a:r>
          </a:p>
          <a:p>
            <a:r>
              <a:rPr lang="lv-LV" sz="2800" b="1" dirty="0">
                <a:solidFill>
                  <a:schemeClr val="tx1">
                    <a:lumMod val="65000"/>
                    <a:lumOff val="35000"/>
                  </a:schemeClr>
                </a:solidFill>
              </a:rPr>
              <a:t>Latvijas Republikas 12.Saeimas Ilgtspējīgās attīstības komisijai</a:t>
            </a:r>
          </a:p>
          <a:p>
            <a:endParaRPr lang="lv-LV" sz="2800" b="1" dirty="0">
              <a:solidFill>
                <a:schemeClr val="tx1">
                  <a:lumMod val="65000"/>
                  <a:lumOff val="35000"/>
                </a:schemeClr>
              </a:solidFill>
            </a:endParaRPr>
          </a:p>
        </p:txBody>
      </p:sp>
    </p:spTree>
    <p:extLst>
      <p:ext uri="{BB962C8B-B14F-4D97-AF65-F5344CB8AC3E}">
        <p14:creationId xmlns:p14="http://schemas.microsoft.com/office/powerpoint/2010/main" val="32028394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474" y="10275"/>
            <a:ext cx="11026916" cy="682183"/>
          </a:xfrm>
        </p:spPr>
        <p:txBody>
          <a:bodyPr>
            <a:normAutofit fontScale="90000"/>
          </a:bodyPr>
          <a:lstStyle/>
          <a:p>
            <a:r>
              <a:rPr lang="lv-LV" sz="1800" dirty="0"/>
              <a:t>PIRMAIS FORUMS</a:t>
            </a:r>
            <a:r>
              <a:rPr lang="lv-LV" sz="3200" dirty="0"/>
              <a:t/>
            </a:r>
            <a:br>
              <a:rPr lang="lv-LV" sz="3200" dirty="0"/>
            </a:br>
            <a:r>
              <a:rPr lang="lv-LV" sz="2800" b="1" dirty="0"/>
              <a:t>LATVIJAS ATTĪSTĪBAS IEKŠĒJIE FAKTORI</a:t>
            </a:r>
            <a:endParaRPr lang="lv-LV" sz="3100" b="1" dirty="0"/>
          </a:p>
        </p:txBody>
      </p:sp>
      <p:sp>
        <p:nvSpPr>
          <p:cNvPr id="4" name="Content Placeholder 3"/>
          <p:cNvSpPr>
            <a:spLocks noGrp="1"/>
          </p:cNvSpPr>
          <p:nvPr>
            <p:ph sz="half" idx="2"/>
          </p:nvPr>
        </p:nvSpPr>
        <p:spPr>
          <a:xfrm>
            <a:off x="248574" y="626726"/>
            <a:ext cx="5717220" cy="4930696"/>
          </a:xfrm>
        </p:spPr>
        <p:txBody>
          <a:bodyPr>
            <a:noAutofit/>
          </a:bodyPr>
          <a:lstStyle/>
          <a:p>
            <a:pPr marL="0" indent="0">
              <a:buNone/>
            </a:pPr>
            <a:r>
              <a:rPr lang="lv-LV" sz="2000" b="1" dirty="0">
                <a:solidFill>
                  <a:srgbClr val="C00000"/>
                </a:solidFill>
              </a:rPr>
              <a:t>Ierobežoto resursu nosacījumos jādiskutē par to:</a:t>
            </a:r>
          </a:p>
          <a:p>
            <a:pPr lvl="0">
              <a:buFont typeface="Wingdings" panose="05000000000000000000" pitchFamily="2" charset="2"/>
              <a:buChar char="ü"/>
            </a:pPr>
            <a:r>
              <a:rPr lang="lv-LV" sz="2000" dirty="0"/>
              <a:t>Vai skolu tīkls visos izglītības līmeņos ir optimāls?</a:t>
            </a:r>
          </a:p>
          <a:p>
            <a:pPr lvl="0">
              <a:buFont typeface="Wingdings" panose="05000000000000000000" pitchFamily="2" charset="2"/>
              <a:buChar char="ü"/>
            </a:pPr>
            <a:r>
              <a:rPr lang="lv-LV" sz="2000" dirty="0"/>
              <a:t>Studiju programmu pārmērīgā dublēšanās un nevienmērīgo studentu sadalījums pa virzieniem </a:t>
            </a:r>
          </a:p>
          <a:p>
            <a:pPr lvl="0">
              <a:buFont typeface="Wingdings" panose="05000000000000000000" pitchFamily="2" charset="2"/>
              <a:buChar char="ü"/>
            </a:pPr>
            <a:r>
              <a:rPr lang="lv-LV" sz="2000" dirty="0"/>
              <a:t>Jāīsteno izmaiņas ne tikai izglītības saturā, bet arī tās formās; tas radīs arī institucionālas izmaiņas</a:t>
            </a:r>
          </a:p>
          <a:p>
            <a:pPr lvl="0">
              <a:buFont typeface="Wingdings" panose="05000000000000000000" pitchFamily="2" charset="2"/>
              <a:buChar char="ü"/>
            </a:pPr>
            <a:r>
              <a:rPr lang="lv-LV" sz="2000" dirty="0"/>
              <a:t>Izglītības sistēmas un politiku veidotājiem un dalībniekiem jābūt atvērtiem un elastīgiem, laicīgi jāsagatavojas atšķirīgai nodarbinātības situācijai, profesiju kartei, komunikāciju modelim, organizāciju pārvaldības modelim </a:t>
            </a:r>
          </a:p>
          <a:p>
            <a:pPr marL="0" lvl="0" indent="0">
              <a:buNone/>
            </a:pPr>
            <a:r>
              <a:rPr lang="lv-LV" sz="2000" b="1" dirty="0">
                <a:solidFill>
                  <a:srgbClr val="C00000"/>
                </a:solidFill>
              </a:rPr>
              <a:t>Veidot atvērtu un elastīgu sistēmu, kas radītu iespēju pielāgoties turpmākajām izmaiņām, vienlaikus neapdraudot tās vērtības, kas ir nozīmīgas Latvijas nacionālās kopapziņas veidošanai</a:t>
            </a:r>
          </a:p>
          <a:p>
            <a:pPr marL="0" lvl="0" indent="0">
              <a:buNone/>
            </a:pPr>
            <a:r>
              <a:rPr lang="lv-LV" sz="2000" dirty="0">
                <a:solidFill>
                  <a:schemeClr val="accent6">
                    <a:lumMod val="75000"/>
                  </a:schemeClr>
                </a:solidFill>
              </a:rPr>
              <a:t>«Latvijā ir starptautiski konkurētspējīgas augstskolas, kurās strādā starptautiski novērtēts un kvalificēts akadēmiskais personāls. Augstākā izglītība kļuvusi par plaši pieprasītu Latvijas eksporta pakalpojumu» (NAP 2014. – 2020.)</a:t>
            </a:r>
          </a:p>
        </p:txBody>
      </p:sp>
      <p:sp>
        <p:nvSpPr>
          <p:cNvPr id="5" name="Text Placeholder 4"/>
          <p:cNvSpPr>
            <a:spLocks noGrp="1"/>
          </p:cNvSpPr>
          <p:nvPr>
            <p:ph type="body" sz="quarter" idx="3"/>
          </p:nvPr>
        </p:nvSpPr>
        <p:spPr>
          <a:xfrm>
            <a:off x="5965794" y="10276"/>
            <a:ext cx="6226205" cy="616449"/>
          </a:xfrm>
        </p:spPr>
        <p:txBody>
          <a:bodyPr>
            <a:noAutofit/>
          </a:bodyPr>
          <a:lstStyle/>
          <a:p>
            <a:r>
              <a:rPr lang="lv-LV" sz="3200" dirty="0">
                <a:solidFill>
                  <a:srgbClr val="FF0000"/>
                </a:solidFill>
              </a:rPr>
              <a:t>IZGLĪTĪBA</a:t>
            </a:r>
          </a:p>
        </p:txBody>
      </p:sp>
      <p:sp>
        <p:nvSpPr>
          <p:cNvPr id="6" name="Content Placeholder 5"/>
          <p:cNvSpPr>
            <a:spLocks noGrp="1"/>
          </p:cNvSpPr>
          <p:nvPr>
            <p:ph sz="quarter" idx="4"/>
          </p:nvPr>
        </p:nvSpPr>
        <p:spPr>
          <a:xfrm>
            <a:off x="5965794" y="626725"/>
            <a:ext cx="6299656" cy="4598633"/>
          </a:xfrm>
        </p:spPr>
        <p:txBody>
          <a:bodyPr>
            <a:normAutofit fontScale="92500"/>
          </a:bodyPr>
          <a:lstStyle/>
          <a:p>
            <a:pPr marL="0" indent="0">
              <a:buNone/>
            </a:pPr>
            <a:r>
              <a:rPr lang="lv-LV" sz="2200" dirty="0"/>
              <a:t>Kompetenču modelis vispārējās izglītības līmenī –  kompetences, kas </a:t>
            </a:r>
            <a:r>
              <a:rPr lang="lv-LV" sz="2200" b="1" dirty="0">
                <a:solidFill>
                  <a:srgbClr val="C00000"/>
                </a:solidFill>
              </a:rPr>
              <a:t>radīs priekšnoteikumus arvien jaunu prasmju un zināšanu apguvei, labākai sadarbībai, radošuma izkopšanai, mazāk aizspriedumiem, dažādām manipulācijām pakļaujama kritiska un analītiska prāta spēju izkopšanai, kā arī emocionālai inteliģencei un spējai izkopt noteiktu vērtību sistēmu</a:t>
            </a:r>
          </a:p>
          <a:p>
            <a:pPr>
              <a:buFont typeface="Wingdings" panose="05000000000000000000" pitchFamily="2" charset="2"/>
              <a:buChar char="ü"/>
            </a:pPr>
            <a:r>
              <a:rPr lang="lv-LV" sz="2200" dirty="0"/>
              <a:t>Augstskolu loma valsts ilgtspējīgā attīstībā – būt vietai, kur tiek radītas zināšanas, resursu centriem LV attīstībai, cilvēkkapitāla attīstītājām un inovācijas avotam; Tām, ņemot vērā globalizācijas radītās iespējas, jāpalielina savu ietekmi globālajā mērogā</a:t>
            </a:r>
          </a:p>
          <a:p>
            <a:pPr marL="0" indent="0">
              <a:buNone/>
            </a:pPr>
            <a:r>
              <a:rPr lang="lv-LV" sz="2200" b="1" dirty="0">
                <a:solidFill>
                  <a:srgbClr val="C00000"/>
                </a:solidFill>
              </a:rPr>
              <a:t>Jāpārskata zināšanu jomu disciplinārās robežas, jāveido elastīgas studiju formas</a:t>
            </a:r>
            <a:r>
              <a:rPr lang="lv-LV" sz="2200" dirty="0">
                <a:solidFill>
                  <a:srgbClr val="C00000"/>
                </a:solidFill>
              </a:rPr>
              <a:t> un atbilstošs ietvars </a:t>
            </a:r>
            <a:r>
              <a:rPr lang="lv-LV" sz="2200" b="1" dirty="0">
                <a:solidFill>
                  <a:srgbClr val="C00000"/>
                </a:solidFill>
              </a:rPr>
              <a:t>kvalitatīvai, mainīgajai situācijai pielāgojamai izglītībai mūža garumā</a:t>
            </a:r>
            <a:endParaRPr lang="lv-LV" sz="2200" dirty="0">
              <a:solidFill>
                <a:srgbClr val="C00000"/>
              </a:solidFill>
            </a:endParaRPr>
          </a:p>
          <a:p>
            <a:pPr marL="0" indent="0">
              <a:buNone/>
            </a:pPr>
            <a:endParaRPr lang="lv-LV" dirty="0"/>
          </a:p>
          <a:p>
            <a:pPr marL="0" indent="0">
              <a:buNone/>
            </a:pPr>
            <a:endParaRPr lang="lv-LV" dirty="0"/>
          </a:p>
          <a:p>
            <a:pPr marL="0" indent="0">
              <a:buNone/>
            </a:pPr>
            <a:endParaRPr lang="lv-LV" dirty="0"/>
          </a:p>
        </p:txBody>
      </p:sp>
      <p:sp>
        <p:nvSpPr>
          <p:cNvPr id="3" name="Rectangle 2">
            <a:extLst>
              <a:ext uri="{FF2B5EF4-FFF2-40B4-BE49-F238E27FC236}">
                <a16:creationId xmlns="" xmlns:a16="http://schemas.microsoft.com/office/drawing/2014/main" id="{29F16338-527A-4B0A-8DCB-F46CDF02C937}"/>
              </a:ext>
            </a:extLst>
          </p:cNvPr>
          <p:cNvSpPr/>
          <p:nvPr/>
        </p:nvSpPr>
        <p:spPr>
          <a:xfrm>
            <a:off x="6027939" y="4919008"/>
            <a:ext cx="6164060" cy="1938992"/>
          </a:xfrm>
          <a:prstGeom prst="rect">
            <a:avLst/>
          </a:prstGeom>
        </p:spPr>
        <p:txBody>
          <a:bodyPr wrap="square">
            <a:spAutoFit/>
          </a:bodyPr>
          <a:lstStyle/>
          <a:p>
            <a:r>
              <a:rPr lang="lv-LV" sz="20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«Nepieciešamas dažādas kompetences..., piemēram, valodu prasmes, informācijas un komunikācijas tehnoloģiju pārzināšana un lietošanas prasmes, ... uzņēmējspējas, pilsoniskā apziņa, radošums, spēja kritiski domāt, plānot finanses ... Kompetences jāpilnveido visa mūža garumā» </a:t>
            </a:r>
            <a:r>
              <a:rPr lang="lv-LV" sz="2000" dirty="0">
                <a:solidFill>
                  <a:schemeClr val="accent6">
                    <a:lumMod val="75000"/>
                  </a:schemeClr>
                </a:solidFill>
              </a:rPr>
              <a:t>(NAP 2014. – 2020.)</a:t>
            </a:r>
          </a:p>
        </p:txBody>
      </p:sp>
    </p:spTree>
    <p:extLst>
      <p:ext uri="{BB962C8B-B14F-4D97-AF65-F5344CB8AC3E}">
        <p14:creationId xmlns:p14="http://schemas.microsoft.com/office/powerpoint/2010/main" val="180470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57" y="10276"/>
            <a:ext cx="11139633" cy="726571"/>
          </a:xfrm>
        </p:spPr>
        <p:txBody>
          <a:bodyPr>
            <a:normAutofit/>
          </a:bodyPr>
          <a:lstStyle/>
          <a:p>
            <a:r>
              <a:rPr lang="lv-LV" sz="1800" dirty="0"/>
              <a:t>PIRMAIS FORUMS</a:t>
            </a:r>
            <a:r>
              <a:rPr lang="lv-LV" sz="3200" dirty="0"/>
              <a:t/>
            </a:r>
            <a:br>
              <a:rPr lang="lv-LV" sz="3200" dirty="0"/>
            </a:br>
            <a:r>
              <a:rPr lang="lv-LV" sz="2800" b="1" dirty="0"/>
              <a:t>LATVIJAS ATTĪSTĪBAS IEKŠĒJIE FAKTORI</a:t>
            </a:r>
            <a:endParaRPr lang="lv-LV" sz="3200" b="1" dirty="0"/>
          </a:p>
        </p:txBody>
      </p:sp>
      <p:sp>
        <p:nvSpPr>
          <p:cNvPr id="4" name="Content Placeholder 3"/>
          <p:cNvSpPr>
            <a:spLocks noGrp="1"/>
          </p:cNvSpPr>
          <p:nvPr>
            <p:ph sz="half" idx="2"/>
          </p:nvPr>
        </p:nvSpPr>
        <p:spPr>
          <a:xfrm>
            <a:off x="215755" y="665824"/>
            <a:ext cx="5880243" cy="5184559"/>
          </a:xfrm>
        </p:spPr>
        <p:txBody>
          <a:bodyPr>
            <a:normAutofit/>
          </a:bodyPr>
          <a:lstStyle/>
          <a:p>
            <a:pPr marL="0" indent="0">
              <a:buNone/>
            </a:pPr>
            <a:r>
              <a:rPr lang="lv-LV" sz="2000" b="1" dirty="0">
                <a:solidFill>
                  <a:srgbClr val="C00000"/>
                </a:solidFill>
              </a:rPr>
              <a:t>Tautsaimniecība ir struktūrelements, kas ir jebkuras valsts attīstības centrā, ņemot vērā to, ka nauda rodas ekonomiskajos procesos – uzņēmējdarbībā </a:t>
            </a:r>
            <a:endParaRPr lang="lv-LV" sz="2000" dirty="0">
              <a:solidFill>
                <a:srgbClr val="C00000"/>
              </a:solidFill>
            </a:endParaRPr>
          </a:p>
          <a:p>
            <a:pPr marL="0" indent="0">
              <a:buNone/>
            </a:pPr>
            <a:r>
              <a:rPr lang="lv-LV" sz="2000" b="1" dirty="0">
                <a:solidFill>
                  <a:srgbClr val="C00000"/>
                </a:solidFill>
              </a:rPr>
              <a:t>Tautsaimniecības loma </a:t>
            </a:r>
            <a:r>
              <a:rPr lang="lv-LV" sz="2000" dirty="0"/>
              <a:t>Latvijas attīstībā un valsts iespējas sekmēt tautsaimniecības attīstību:</a:t>
            </a:r>
          </a:p>
          <a:p>
            <a:pPr lvl="0">
              <a:buFont typeface="Wingdings" panose="05000000000000000000" pitchFamily="2" charset="2"/>
              <a:buChar char="ü"/>
            </a:pPr>
            <a:r>
              <a:rPr lang="en-US" sz="2000" dirty="0" err="1"/>
              <a:t>Tautsaimniecības</a:t>
            </a:r>
            <a:r>
              <a:rPr lang="en-US" sz="2000" dirty="0"/>
              <a:t> </a:t>
            </a:r>
            <a:r>
              <a:rPr lang="en-US" sz="2000" dirty="0" err="1"/>
              <a:t>kvalitāte</a:t>
            </a:r>
            <a:r>
              <a:rPr lang="en-US" sz="2000" dirty="0"/>
              <a:t> </a:t>
            </a:r>
            <a:r>
              <a:rPr lang="en-US" sz="2000" dirty="0" err="1"/>
              <a:t>nav</a:t>
            </a:r>
            <a:r>
              <a:rPr lang="en-US" sz="2000" dirty="0"/>
              <a:t> </a:t>
            </a:r>
            <a:r>
              <a:rPr lang="en-US" sz="2000" dirty="0" err="1"/>
              <a:t>vērtējama</a:t>
            </a:r>
            <a:r>
              <a:rPr lang="en-US" sz="2000" dirty="0"/>
              <a:t> </a:t>
            </a:r>
            <a:r>
              <a:rPr lang="en-US" sz="2000" dirty="0" err="1"/>
              <a:t>atrauti</a:t>
            </a:r>
            <a:r>
              <a:rPr lang="en-US" sz="2000" dirty="0"/>
              <a:t> no </a:t>
            </a:r>
            <a:r>
              <a:rPr lang="en-US" sz="2000" dirty="0" err="1"/>
              <a:t>izglītības</a:t>
            </a:r>
            <a:r>
              <a:rPr lang="en-US" sz="2000" dirty="0"/>
              <a:t>, </a:t>
            </a:r>
            <a:r>
              <a:rPr lang="en-US" sz="2000" dirty="0" err="1"/>
              <a:t>zinātnes</a:t>
            </a:r>
            <a:r>
              <a:rPr lang="en-US" sz="2000" dirty="0"/>
              <a:t>, </a:t>
            </a:r>
            <a:r>
              <a:rPr lang="en-US" sz="2000" dirty="0" err="1"/>
              <a:t>inovācijas</a:t>
            </a:r>
            <a:r>
              <a:rPr lang="en-US" sz="2000" dirty="0"/>
              <a:t> </a:t>
            </a:r>
            <a:r>
              <a:rPr lang="en-US" sz="2000" dirty="0" err="1"/>
              <a:t>kvalitātes</a:t>
            </a:r>
            <a:r>
              <a:rPr lang="en-US" sz="2000" dirty="0"/>
              <a:t>. </a:t>
            </a:r>
            <a:r>
              <a:rPr lang="en-US" sz="2000" dirty="0" err="1"/>
              <a:t>Tāpat</a:t>
            </a:r>
            <a:r>
              <a:rPr lang="en-US" sz="2000" dirty="0"/>
              <a:t> </a:t>
            </a:r>
            <a:r>
              <a:rPr lang="en-US" sz="2000" dirty="0" err="1"/>
              <a:t>arī</a:t>
            </a:r>
            <a:r>
              <a:rPr lang="en-US" sz="2000" dirty="0"/>
              <a:t> no </a:t>
            </a:r>
            <a:r>
              <a:rPr lang="en-US" sz="2000" dirty="0" err="1"/>
              <a:t>sabiedrisko</a:t>
            </a:r>
            <a:r>
              <a:rPr lang="en-US" sz="2000" dirty="0"/>
              <a:t> </a:t>
            </a:r>
            <a:r>
              <a:rPr lang="en-US" sz="2000" dirty="0" err="1"/>
              <a:t>attiecību</a:t>
            </a:r>
            <a:r>
              <a:rPr lang="en-US" sz="2000" dirty="0"/>
              <a:t> </a:t>
            </a:r>
            <a:r>
              <a:rPr lang="en-US" sz="2000" dirty="0" err="1"/>
              <a:t>formām</a:t>
            </a:r>
            <a:r>
              <a:rPr lang="en-US" sz="2000" dirty="0"/>
              <a:t>, </a:t>
            </a:r>
            <a:r>
              <a:rPr lang="en-US" sz="2000" dirty="0" err="1"/>
              <a:t>vērtībām</a:t>
            </a:r>
            <a:r>
              <a:rPr lang="en-US" sz="2000" dirty="0"/>
              <a:t>, </a:t>
            </a:r>
            <a:r>
              <a:rPr lang="en-US" sz="2000" dirty="0" err="1"/>
              <a:t>cilvēku</a:t>
            </a:r>
            <a:r>
              <a:rPr lang="en-US" sz="2000" dirty="0"/>
              <a:t> </a:t>
            </a:r>
            <a:r>
              <a:rPr lang="en-US" sz="2000" dirty="0" err="1"/>
              <a:t>noskaņojumiem</a:t>
            </a:r>
            <a:r>
              <a:rPr lang="en-US" sz="2000" dirty="0"/>
              <a:t> (</a:t>
            </a:r>
            <a:r>
              <a:rPr lang="en-US" sz="2000" dirty="0" err="1"/>
              <a:t>emocijām</a:t>
            </a:r>
            <a:r>
              <a:rPr lang="en-US" sz="2000" dirty="0"/>
              <a:t> un </a:t>
            </a:r>
            <a:r>
              <a:rPr lang="en-US" sz="2000" dirty="0" err="1"/>
              <a:t>psiholoģiskajiem</a:t>
            </a:r>
            <a:r>
              <a:rPr lang="en-US" sz="2000" dirty="0"/>
              <a:t> </a:t>
            </a:r>
            <a:r>
              <a:rPr lang="en-US" sz="2000" dirty="0" err="1"/>
              <a:t>stāvokļiem</a:t>
            </a:r>
            <a:r>
              <a:rPr lang="en-US" sz="2000" dirty="0"/>
              <a:t>)</a:t>
            </a:r>
            <a:endParaRPr lang="lv-LV" sz="2000" dirty="0"/>
          </a:p>
          <a:p>
            <a:pPr lvl="0">
              <a:buFont typeface="Wingdings" panose="05000000000000000000" pitchFamily="2" charset="2"/>
              <a:buChar char="ü"/>
            </a:pPr>
            <a:r>
              <a:rPr lang="en-US" sz="2000" dirty="0" err="1"/>
              <a:t>Konkurētspēja</a:t>
            </a:r>
            <a:r>
              <a:rPr lang="en-US" sz="2000" dirty="0"/>
              <a:t> </a:t>
            </a:r>
            <a:r>
              <a:rPr lang="en-US" sz="2000" dirty="0" err="1"/>
              <a:t>ir</a:t>
            </a:r>
            <a:r>
              <a:rPr lang="en-US" sz="2000" dirty="0"/>
              <a:t> </a:t>
            </a:r>
            <a:r>
              <a:rPr lang="en-US" sz="2000" dirty="0" err="1"/>
              <a:t>mērs</a:t>
            </a:r>
            <a:r>
              <a:rPr lang="en-US" sz="2000" dirty="0"/>
              <a:t>, </a:t>
            </a:r>
            <a:r>
              <a:rPr lang="en-US" sz="2000" dirty="0" err="1"/>
              <a:t>kas</a:t>
            </a:r>
            <a:r>
              <a:rPr lang="en-US" sz="2000" dirty="0"/>
              <a:t> </a:t>
            </a:r>
            <a:r>
              <a:rPr lang="en-US" sz="2000" dirty="0" err="1"/>
              <a:t>raksturo</a:t>
            </a:r>
            <a:r>
              <a:rPr lang="en-US" sz="2000" dirty="0"/>
              <a:t> </a:t>
            </a:r>
            <a:r>
              <a:rPr lang="en-US" sz="2000" dirty="0" err="1"/>
              <a:t>valstu</a:t>
            </a:r>
            <a:r>
              <a:rPr lang="en-US" sz="2000" dirty="0"/>
              <a:t> </a:t>
            </a:r>
            <a:r>
              <a:rPr lang="en-US" sz="2000" dirty="0" err="1"/>
              <a:t>spēju</a:t>
            </a:r>
            <a:r>
              <a:rPr lang="en-US" sz="2000" dirty="0"/>
              <a:t> </a:t>
            </a:r>
            <a:r>
              <a:rPr lang="en-US" sz="2000" dirty="0" err="1"/>
              <a:t>radīt</a:t>
            </a:r>
            <a:r>
              <a:rPr lang="en-US" sz="2000" dirty="0"/>
              <a:t> </a:t>
            </a:r>
            <a:r>
              <a:rPr lang="en-US" sz="2000" dirty="0" err="1"/>
              <a:t>lielāku</a:t>
            </a:r>
            <a:r>
              <a:rPr lang="en-US" sz="2000" dirty="0"/>
              <a:t> </a:t>
            </a:r>
            <a:r>
              <a:rPr lang="en-US" sz="2000" dirty="0" err="1"/>
              <a:t>pārticību</a:t>
            </a:r>
            <a:r>
              <a:rPr lang="en-US" sz="2000" dirty="0"/>
              <a:t>, </a:t>
            </a:r>
            <a:r>
              <a:rPr lang="en-US" sz="2000" dirty="0" err="1"/>
              <a:t>nekā</a:t>
            </a:r>
            <a:r>
              <a:rPr lang="en-US" sz="2000" dirty="0"/>
              <a:t> </a:t>
            </a:r>
            <a:r>
              <a:rPr lang="en-US" sz="2000" dirty="0" err="1"/>
              <a:t>konkurējošos</a:t>
            </a:r>
            <a:r>
              <a:rPr lang="en-US" sz="2000" dirty="0"/>
              <a:t> </a:t>
            </a:r>
            <a:r>
              <a:rPr lang="en-US" sz="2000" dirty="0" err="1"/>
              <a:t>tirgos</a:t>
            </a:r>
            <a:endParaRPr lang="lv-LV" sz="2000" dirty="0"/>
          </a:p>
          <a:p>
            <a:pPr lvl="0">
              <a:buFont typeface="Wingdings" panose="05000000000000000000" pitchFamily="2" charset="2"/>
              <a:buChar char="ü"/>
            </a:pPr>
            <a:r>
              <a:rPr lang="en-US" sz="2000" b="1" dirty="0" err="1">
                <a:solidFill>
                  <a:srgbClr val="C00000"/>
                </a:solidFill>
              </a:rPr>
              <a:t>Tehnoloģiju</a:t>
            </a:r>
            <a:r>
              <a:rPr lang="en-US" sz="2000" b="1" dirty="0">
                <a:solidFill>
                  <a:srgbClr val="C00000"/>
                </a:solidFill>
              </a:rPr>
              <a:t> </a:t>
            </a:r>
            <a:r>
              <a:rPr lang="en-US" sz="2000" b="1" dirty="0" err="1">
                <a:solidFill>
                  <a:srgbClr val="C00000"/>
                </a:solidFill>
              </a:rPr>
              <a:t>ieviešanas</a:t>
            </a:r>
            <a:r>
              <a:rPr lang="en-US" sz="2000" b="1" dirty="0">
                <a:solidFill>
                  <a:srgbClr val="C00000"/>
                </a:solidFill>
              </a:rPr>
              <a:t> un </a:t>
            </a:r>
            <a:r>
              <a:rPr lang="en-US" sz="2000" b="1" dirty="0" err="1">
                <a:solidFill>
                  <a:srgbClr val="C00000"/>
                </a:solidFill>
              </a:rPr>
              <a:t>absorbēšanas</a:t>
            </a:r>
            <a:r>
              <a:rPr lang="en-US" sz="2000" b="1" dirty="0">
                <a:solidFill>
                  <a:srgbClr val="C00000"/>
                </a:solidFill>
              </a:rPr>
              <a:t> </a:t>
            </a:r>
            <a:r>
              <a:rPr lang="en-US" sz="2000" b="1" dirty="0" err="1">
                <a:solidFill>
                  <a:srgbClr val="C00000"/>
                </a:solidFill>
              </a:rPr>
              <a:t>spējas</a:t>
            </a:r>
            <a:endParaRPr lang="lv-LV" sz="2000" b="1" dirty="0">
              <a:solidFill>
                <a:srgbClr val="C00000"/>
              </a:solidFill>
            </a:endParaRPr>
          </a:p>
          <a:p>
            <a:pPr marL="0" lvl="0" indent="0">
              <a:buNone/>
            </a:pPr>
            <a:r>
              <a:rPr lang="en-US" sz="2000" dirty="0"/>
              <a:t> </a:t>
            </a:r>
            <a:r>
              <a:rPr lang="en-US" sz="2200" b="1" dirty="0" err="1">
                <a:solidFill>
                  <a:srgbClr val="C00000"/>
                </a:solidFill>
              </a:rPr>
              <a:t>Valsts</a:t>
            </a:r>
            <a:r>
              <a:rPr lang="en-US" sz="2200" b="1" dirty="0">
                <a:solidFill>
                  <a:srgbClr val="C00000"/>
                </a:solidFill>
              </a:rPr>
              <a:t> </a:t>
            </a:r>
            <a:r>
              <a:rPr lang="en-US" sz="2200" b="1" dirty="0" err="1">
                <a:solidFill>
                  <a:srgbClr val="C00000"/>
                </a:solidFill>
              </a:rPr>
              <a:t>loma</a:t>
            </a:r>
            <a:r>
              <a:rPr lang="en-US" sz="2200" b="1" dirty="0">
                <a:solidFill>
                  <a:srgbClr val="C00000"/>
                </a:solidFill>
              </a:rPr>
              <a:t> </a:t>
            </a:r>
            <a:r>
              <a:rPr lang="en-US" sz="2200" b="1" dirty="0" err="1">
                <a:solidFill>
                  <a:srgbClr val="C00000"/>
                </a:solidFill>
              </a:rPr>
              <a:t>šajā</a:t>
            </a:r>
            <a:r>
              <a:rPr lang="en-US" sz="2200" b="1" dirty="0">
                <a:solidFill>
                  <a:srgbClr val="C00000"/>
                </a:solidFill>
              </a:rPr>
              <a:t> </a:t>
            </a:r>
            <a:r>
              <a:rPr lang="en-US" sz="2200" b="1" dirty="0" err="1">
                <a:solidFill>
                  <a:srgbClr val="C00000"/>
                </a:solidFill>
              </a:rPr>
              <a:t>procesā</a:t>
            </a:r>
            <a:r>
              <a:rPr lang="en-US" sz="2200" b="1" dirty="0">
                <a:solidFill>
                  <a:srgbClr val="C00000"/>
                </a:solidFill>
              </a:rPr>
              <a:t> </a:t>
            </a:r>
            <a:r>
              <a:rPr lang="en-US" sz="2200" b="1" dirty="0" err="1">
                <a:solidFill>
                  <a:srgbClr val="C00000"/>
                </a:solidFill>
              </a:rPr>
              <a:t>ir</a:t>
            </a:r>
            <a:r>
              <a:rPr lang="en-US" sz="2200" b="1" dirty="0">
                <a:solidFill>
                  <a:srgbClr val="C00000"/>
                </a:solidFill>
              </a:rPr>
              <a:t> </a:t>
            </a:r>
            <a:r>
              <a:rPr lang="en-US" sz="2200" b="1" dirty="0" err="1">
                <a:solidFill>
                  <a:srgbClr val="C00000"/>
                </a:solidFill>
              </a:rPr>
              <a:t>ietekmēt</a:t>
            </a:r>
            <a:r>
              <a:rPr lang="en-US" sz="2200" b="1" dirty="0">
                <a:solidFill>
                  <a:srgbClr val="C00000"/>
                </a:solidFill>
              </a:rPr>
              <a:t> to, kas </a:t>
            </a:r>
            <a:r>
              <a:rPr lang="en-US" sz="2200" b="1" dirty="0" err="1">
                <a:solidFill>
                  <a:srgbClr val="C00000"/>
                </a:solidFill>
              </a:rPr>
              <a:t>ir</a:t>
            </a:r>
            <a:r>
              <a:rPr lang="en-US" sz="2200" b="1" dirty="0">
                <a:solidFill>
                  <a:srgbClr val="C00000"/>
                </a:solidFill>
              </a:rPr>
              <a:t> </a:t>
            </a:r>
            <a:r>
              <a:rPr lang="en-US" sz="2200" b="1" dirty="0" err="1">
                <a:solidFill>
                  <a:srgbClr val="C00000"/>
                </a:solidFill>
              </a:rPr>
              <a:t>tās</a:t>
            </a:r>
            <a:r>
              <a:rPr lang="en-US" sz="2200" b="1" dirty="0">
                <a:solidFill>
                  <a:srgbClr val="C00000"/>
                </a:solidFill>
              </a:rPr>
              <a:t> </a:t>
            </a:r>
            <a:r>
              <a:rPr lang="en-US" sz="2200" b="1" dirty="0" err="1">
                <a:solidFill>
                  <a:srgbClr val="C00000"/>
                </a:solidFill>
              </a:rPr>
              <a:t>varā</a:t>
            </a:r>
            <a:r>
              <a:rPr lang="en-US" sz="2200" b="1" dirty="0">
                <a:solidFill>
                  <a:srgbClr val="C00000"/>
                </a:solidFill>
              </a:rPr>
              <a:t> – </a:t>
            </a:r>
            <a:r>
              <a:rPr lang="en-US" sz="2200" b="1" dirty="0" err="1">
                <a:solidFill>
                  <a:srgbClr val="C00000"/>
                </a:solidFill>
              </a:rPr>
              <a:t>cilvēkkapitāla</a:t>
            </a:r>
            <a:r>
              <a:rPr lang="en-US" sz="2200" b="1" dirty="0">
                <a:solidFill>
                  <a:srgbClr val="C00000"/>
                </a:solidFill>
              </a:rPr>
              <a:t> </a:t>
            </a:r>
            <a:r>
              <a:rPr lang="en-US" sz="2200" b="1" dirty="0" err="1">
                <a:solidFill>
                  <a:srgbClr val="C00000"/>
                </a:solidFill>
              </a:rPr>
              <a:t>kvalitāti</a:t>
            </a:r>
            <a:r>
              <a:rPr lang="en-US" sz="2200" dirty="0">
                <a:solidFill>
                  <a:srgbClr val="C00000"/>
                </a:solidFill>
              </a:rPr>
              <a:t> </a:t>
            </a:r>
            <a:endParaRPr lang="lv-LV" sz="2200" dirty="0">
              <a:solidFill>
                <a:srgbClr val="C00000"/>
              </a:solidFill>
            </a:endParaRPr>
          </a:p>
          <a:p>
            <a:pPr marL="0" indent="0">
              <a:buNone/>
            </a:pPr>
            <a:endParaRPr lang="lv-LV" sz="2000" dirty="0"/>
          </a:p>
        </p:txBody>
      </p:sp>
      <p:sp>
        <p:nvSpPr>
          <p:cNvPr id="5" name="Text Placeholder 4"/>
          <p:cNvSpPr>
            <a:spLocks noGrp="1"/>
          </p:cNvSpPr>
          <p:nvPr>
            <p:ph type="body" sz="quarter" idx="3"/>
          </p:nvPr>
        </p:nvSpPr>
        <p:spPr>
          <a:xfrm>
            <a:off x="6161103" y="10276"/>
            <a:ext cx="6030898" cy="811657"/>
          </a:xfrm>
        </p:spPr>
        <p:txBody>
          <a:bodyPr>
            <a:noAutofit/>
          </a:bodyPr>
          <a:lstStyle/>
          <a:p>
            <a:r>
              <a:rPr lang="lv-LV" sz="2800" dirty="0">
                <a:solidFill>
                  <a:srgbClr val="FF0000"/>
                </a:solidFill>
              </a:rPr>
              <a:t>TAUTSAIMNIECĪBA TEHNOLOĢIJU ATTĪSTĪBAS LAIKMETĀ</a:t>
            </a:r>
          </a:p>
        </p:txBody>
      </p:sp>
      <p:sp>
        <p:nvSpPr>
          <p:cNvPr id="6" name="Content Placeholder 5"/>
          <p:cNvSpPr>
            <a:spLocks noGrp="1"/>
          </p:cNvSpPr>
          <p:nvPr>
            <p:ph sz="quarter" idx="4"/>
          </p:nvPr>
        </p:nvSpPr>
        <p:spPr>
          <a:xfrm>
            <a:off x="6252842" y="821934"/>
            <a:ext cx="5939157" cy="5845196"/>
          </a:xfrm>
        </p:spPr>
        <p:txBody>
          <a:bodyPr>
            <a:normAutofit lnSpcReduction="10000"/>
          </a:bodyPr>
          <a:lstStyle/>
          <a:p>
            <a:pPr marL="0" lvl="0" indent="0">
              <a:buNone/>
            </a:pPr>
            <a:r>
              <a:rPr lang="lv-LV" sz="2000" b="1" dirty="0">
                <a:solidFill>
                  <a:srgbClr val="C00000"/>
                </a:solidFill>
              </a:rPr>
              <a:t>Kapitalizējamas lietas, Latvijā spēcīgas pozīcijas</a:t>
            </a:r>
          </a:p>
          <a:p>
            <a:pPr>
              <a:buFont typeface="Wingdings" panose="05000000000000000000" pitchFamily="2" charset="2"/>
              <a:buChar char="ü"/>
            </a:pPr>
            <a:r>
              <a:rPr lang="lv-LV" sz="2000" dirty="0"/>
              <a:t>kokrūpniecībai, farmācijai, tostarp ir strauji augoša IKT nozare un infrastruktūra</a:t>
            </a:r>
          </a:p>
          <a:p>
            <a:pPr>
              <a:buFont typeface="Wingdings" panose="05000000000000000000" pitchFamily="2" charset="2"/>
              <a:buChar char="ü"/>
            </a:pPr>
            <a:r>
              <a:rPr lang="lv-LV" sz="2000" dirty="0"/>
              <a:t>ātrs un visaptverošs internets</a:t>
            </a:r>
          </a:p>
          <a:p>
            <a:pPr>
              <a:buFont typeface="Wingdings" panose="05000000000000000000" pitchFamily="2" charset="2"/>
              <a:buChar char="ü"/>
            </a:pPr>
            <a:r>
              <a:rPr lang="lv-LV" sz="2000" dirty="0"/>
              <a:t>reģionāli spēcīga lidosta un dabas vērtības</a:t>
            </a:r>
          </a:p>
          <a:p>
            <a:pPr marL="0" indent="0">
              <a:buNone/>
            </a:pPr>
            <a:r>
              <a:rPr lang="lv-LV" sz="2000" b="1" dirty="0">
                <a:solidFill>
                  <a:srgbClr val="C00000"/>
                </a:solidFill>
              </a:rPr>
              <a:t>Lai konkurētspēju uzlabotu:</a:t>
            </a:r>
          </a:p>
          <a:p>
            <a:pPr>
              <a:buFont typeface="Wingdings" panose="05000000000000000000" pitchFamily="2" charset="2"/>
              <a:buChar char="ü"/>
            </a:pPr>
            <a:r>
              <a:rPr lang="lv-LV" sz="2000" dirty="0"/>
              <a:t>jāsakārto uzņēmējdarbības un tiesiskā vide</a:t>
            </a:r>
          </a:p>
          <a:p>
            <a:pPr>
              <a:buFont typeface="Wingdings" panose="05000000000000000000" pitchFamily="2" charset="2"/>
              <a:buChar char="ü"/>
            </a:pPr>
            <a:r>
              <a:rPr lang="lv-LV" sz="2000" dirty="0"/>
              <a:t>jāpadara prognozējama nodokļu politika</a:t>
            </a:r>
          </a:p>
          <a:p>
            <a:pPr>
              <a:buFont typeface="Wingdings" panose="05000000000000000000" pitchFamily="2" charset="2"/>
              <a:buChar char="ü"/>
            </a:pPr>
            <a:r>
              <a:rPr lang="lv-LV" sz="2000" dirty="0"/>
              <a:t>jābūt atvērtiem jauniem uzņēmējdarbības veidiem (piemēram, tādiem, kas balstīti uz </a:t>
            </a:r>
            <a:r>
              <a:rPr lang="lv-LV" sz="2000" i="1" dirty="0"/>
              <a:t>p2p</a:t>
            </a:r>
            <a:r>
              <a:rPr lang="lv-LV" sz="2000" dirty="0"/>
              <a:t> platformām)</a:t>
            </a:r>
          </a:p>
          <a:p>
            <a:pPr marL="0" indent="0">
              <a:buNone/>
            </a:pPr>
            <a:r>
              <a:rPr lang="lv-LV" sz="2000" b="1" dirty="0">
                <a:solidFill>
                  <a:srgbClr val="C00000"/>
                </a:solidFill>
              </a:rPr>
              <a:t>Ir nemitīgi jāuztur aktuāla, kvalitatīva izglītība</a:t>
            </a:r>
            <a:endParaRPr lang="lv-LV" sz="2000" dirty="0">
              <a:solidFill>
                <a:srgbClr val="C00000"/>
              </a:solidFill>
            </a:endParaRPr>
          </a:p>
          <a:p>
            <a:pPr marL="0" indent="0">
              <a:buNone/>
            </a:pPr>
            <a:r>
              <a:rPr lang="lv-LV" sz="2000" b="1" dirty="0">
                <a:solidFill>
                  <a:srgbClr val="C00000"/>
                </a:solidFill>
              </a:rPr>
              <a:t>Kapitāls uzkrājas tur, kur ir izveidojušās godīgas, taisnīgas un skaidras attiecības starp sociālajos un ekonomiskajos procesos iesaistītajiem cilvēkiem</a:t>
            </a:r>
            <a:endParaRPr lang="lv-LV" sz="2000" dirty="0">
              <a:solidFill>
                <a:srgbClr val="C00000"/>
              </a:solidFill>
            </a:endParaRPr>
          </a:p>
          <a:p>
            <a:pPr marL="0" indent="0">
              <a:buNone/>
            </a:pPr>
            <a:r>
              <a:rPr lang="lv-LV" sz="2000" dirty="0"/>
              <a:t>No kvalitatīva cilvēkkapitāla kustības viedokļa pievilcīgākas ir vietas, kuras rada lielāku kapitāla apjomu un veidojas lielāks kapitāla pārpalikums. To uztur augstas uzticības kultūra</a:t>
            </a:r>
          </a:p>
        </p:txBody>
      </p:sp>
      <p:sp>
        <p:nvSpPr>
          <p:cNvPr id="3" name="Rectangle 2">
            <a:extLst>
              <a:ext uri="{FF2B5EF4-FFF2-40B4-BE49-F238E27FC236}">
                <a16:creationId xmlns="" xmlns:a16="http://schemas.microsoft.com/office/drawing/2014/main" id="{87B26C9C-07D6-4DE7-B606-F32E8E1050EB}"/>
              </a:ext>
            </a:extLst>
          </p:cNvPr>
          <p:cNvSpPr/>
          <p:nvPr/>
        </p:nvSpPr>
        <p:spPr>
          <a:xfrm>
            <a:off x="215755" y="5007006"/>
            <a:ext cx="5939157" cy="1785104"/>
          </a:xfrm>
          <a:prstGeom prst="rect">
            <a:avLst/>
          </a:prstGeom>
        </p:spPr>
        <p:txBody>
          <a:bodyPr wrap="square">
            <a:spAutoFit/>
          </a:bodyPr>
          <a:lstStyle/>
          <a:p>
            <a:r>
              <a:rPr lang="lv-LV"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«Globalizētajā un digitalizētajā pasaulē, kurā valstu konkurētspēju arvien vairāk nosaka radošas idejas, kas pārnestas inovatīvos produktos un pakalpojumos, Latvijas iedzīvotāji, pateicoties plaši pieejamām jaunajām tehnoloģijām un pieaugušo izglītības programmām, ir attīstījuši radošo uzņēmējdarbību» </a:t>
            </a:r>
            <a:r>
              <a:rPr lang="lv-LV" dirty="0">
                <a:solidFill>
                  <a:schemeClr val="accent6">
                    <a:lumMod val="75000"/>
                  </a:schemeClr>
                </a:solidFill>
              </a:rPr>
              <a:t>(NAP 2014. – 2020.)</a:t>
            </a:r>
          </a:p>
        </p:txBody>
      </p:sp>
    </p:spTree>
    <p:extLst>
      <p:ext uri="{BB962C8B-B14F-4D97-AF65-F5344CB8AC3E}">
        <p14:creationId xmlns:p14="http://schemas.microsoft.com/office/powerpoint/2010/main" val="1013401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757" y="-30821"/>
            <a:ext cx="11139633" cy="893850"/>
          </a:xfrm>
        </p:spPr>
        <p:txBody>
          <a:bodyPr>
            <a:normAutofit/>
          </a:bodyPr>
          <a:lstStyle/>
          <a:p>
            <a:r>
              <a:rPr lang="lv-LV" sz="1800" dirty="0"/>
              <a:t>PIRMAIS FORUMS</a:t>
            </a:r>
            <a:r>
              <a:rPr lang="lv-LV" sz="3200" dirty="0"/>
              <a:t/>
            </a:r>
            <a:br>
              <a:rPr lang="lv-LV" sz="3200" dirty="0"/>
            </a:br>
            <a:r>
              <a:rPr lang="lv-LV" sz="2800" b="1" dirty="0"/>
              <a:t>LATVIJAS ATTĪSTĪBAS IEKŠĒJIE FAKTORI</a:t>
            </a:r>
            <a:endParaRPr lang="lv-LV" sz="3200" b="1" dirty="0"/>
          </a:p>
        </p:txBody>
      </p:sp>
      <p:sp>
        <p:nvSpPr>
          <p:cNvPr id="4" name="Content Placeholder 3"/>
          <p:cNvSpPr>
            <a:spLocks noGrp="1"/>
          </p:cNvSpPr>
          <p:nvPr>
            <p:ph sz="half" idx="2"/>
          </p:nvPr>
        </p:nvSpPr>
        <p:spPr>
          <a:xfrm>
            <a:off x="215757" y="727969"/>
            <a:ext cx="5784351" cy="6874907"/>
          </a:xfrm>
        </p:spPr>
        <p:txBody>
          <a:bodyPr>
            <a:noAutofit/>
          </a:bodyPr>
          <a:lstStyle/>
          <a:p>
            <a:pPr marL="0" indent="0">
              <a:buNone/>
            </a:pPr>
            <a:r>
              <a:rPr lang="lv-LV" sz="2000" b="1" dirty="0">
                <a:solidFill>
                  <a:srgbClr val="C00000"/>
                </a:solidFill>
              </a:rPr>
              <a:t>Digitalizācijas faktors </a:t>
            </a:r>
          </a:p>
          <a:p>
            <a:pPr>
              <a:buFont typeface="Wingdings" panose="05000000000000000000" pitchFamily="2" charset="2"/>
              <a:buChar char="ü"/>
            </a:pPr>
            <a:r>
              <a:rPr lang="lv-LV" sz="2000" dirty="0"/>
              <a:t>Digitālie risinājumi automatizācijā, robotizācijā, mākslīgā intelekta algoritmu pielietojumā globālā mērogā iezīmē virzību uz kvalitatīvi atšķirīgu pieeju arvien plašāku izmantošanu biznesa procesos kā arī tādā jomā kā medicīna </a:t>
            </a:r>
          </a:p>
          <a:p>
            <a:pPr>
              <a:buFont typeface="Wingdings" panose="05000000000000000000" pitchFamily="2" charset="2"/>
              <a:buChar char="ü"/>
            </a:pPr>
            <a:r>
              <a:rPr lang="lv-LV" sz="2000" b="1" dirty="0">
                <a:solidFill>
                  <a:srgbClr val="C00000"/>
                </a:solidFill>
              </a:rPr>
              <a:t>Digitālā akselerācija </a:t>
            </a:r>
            <a:r>
              <a:rPr lang="lv-LV" sz="2000" dirty="0"/>
              <a:t>Latvijā; infrastruktūras kvalitāte, pārklājums un izplatība publiskajā un privātajā sektorā, tostarp mājsaimniecībās </a:t>
            </a:r>
          </a:p>
          <a:p>
            <a:pPr>
              <a:buFont typeface="Wingdings" panose="05000000000000000000" pitchFamily="2" charset="2"/>
              <a:buChar char="ü"/>
            </a:pPr>
            <a:r>
              <a:rPr lang="lv-LV" sz="2000" b="1" dirty="0">
                <a:solidFill>
                  <a:srgbClr val="C00000"/>
                </a:solidFill>
              </a:rPr>
              <a:t>Nākotnes digitālās ekspansijas aprises </a:t>
            </a:r>
            <a:r>
              <a:rPr lang="lv-LV" sz="2000" dirty="0"/>
              <a:t>Latvijā; autonomā transporta risinājumi, mākslīgā intelekta algoritmu integrācija, 5G mobilo tīklu sistēmas, lielo datu informācijas tehnoloģiju plaša izmantošana, paplašinātās realitātes risinājumi, lietu interneta jeb fizisko ierīču starptīklošanas tehnoloģiju izmantošana  </a:t>
            </a:r>
          </a:p>
        </p:txBody>
      </p:sp>
      <p:sp>
        <p:nvSpPr>
          <p:cNvPr id="5" name="Text Placeholder 4"/>
          <p:cNvSpPr>
            <a:spLocks noGrp="1"/>
          </p:cNvSpPr>
          <p:nvPr>
            <p:ph type="body" sz="quarter" idx="3"/>
          </p:nvPr>
        </p:nvSpPr>
        <p:spPr>
          <a:xfrm>
            <a:off x="5887092" y="10276"/>
            <a:ext cx="6304909" cy="852753"/>
          </a:xfrm>
        </p:spPr>
        <p:txBody>
          <a:bodyPr>
            <a:noAutofit/>
          </a:bodyPr>
          <a:lstStyle/>
          <a:p>
            <a:r>
              <a:rPr lang="lv-LV" sz="2800" dirty="0">
                <a:solidFill>
                  <a:srgbClr val="FF0000"/>
                </a:solidFill>
              </a:rPr>
              <a:t>TAUTSAIMNIECĪBA TEHNOLOĢIJU ATTĪSTĪBAS LAIKMETĀ</a:t>
            </a:r>
          </a:p>
        </p:txBody>
      </p:sp>
      <p:sp>
        <p:nvSpPr>
          <p:cNvPr id="6" name="Content Placeholder 5"/>
          <p:cNvSpPr>
            <a:spLocks noGrp="1"/>
          </p:cNvSpPr>
          <p:nvPr>
            <p:ph sz="quarter" idx="4"/>
          </p:nvPr>
        </p:nvSpPr>
        <p:spPr>
          <a:xfrm>
            <a:off x="5966193" y="863029"/>
            <a:ext cx="6267236" cy="6462447"/>
          </a:xfrm>
        </p:spPr>
        <p:txBody>
          <a:bodyPr>
            <a:normAutofit/>
          </a:bodyPr>
          <a:lstStyle/>
          <a:p>
            <a:pPr marL="0" indent="0">
              <a:buNone/>
            </a:pPr>
            <a:r>
              <a:rPr lang="lv-LV" sz="2000" b="1" dirty="0">
                <a:solidFill>
                  <a:srgbClr val="C00000"/>
                </a:solidFill>
              </a:rPr>
              <a:t>Datu virzīta ekonomika, balstoties uz lielo datu resursu, ir iespēja Latvijai jau vidēja termiņa perspektīvā ievērojami kāpināt valsts ekonomiskās izaugsmes tempus, izvairoties no vidējo ienākumu slazda, radot nosacījumus viedu uzņēmumu veidošanai, kurā ir darbojas augstas kvalifikācijas darbinieki, kuri rada augstas pievienotās vērtības produktus</a:t>
            </a:r>
          </a:p>
          <a:p>
            <a:pPr>
              <a:buFont typeface="Wingdings" panose="05000000000000000000" pitchFamily="2" charset="2"/>
              <a:buChar char="ü"/>
            </a:pPr>
            <a:r>
              <a:rPr lang="lv-LV" sz="2000" dirty="0"/>
              <a:t>Datu virzītā ekonomika ar </a:t>
            </a:r>
            <a:r>
              <a:rPr lang="lv-LV" sz="2000" b="1" dirty="0">
                <a:solidFill>
                  <a:srgbClr val="C00000"/>
                </a:solidFill>
              </a:rPr>
              <a:t>atšķirīgu pieeju izglītībai – </a:t>
            </a:r>
            <a:r>
              <a:rPr lang="lv-LV" sz="2000" dirty="0"/>
              <a:t> tradicionālajā izglītības modelī dominējošs princips ir zināšanu apguve, sasaistē ar analīzi un izpēti, bet mūsdienu pasaulē prioritāte ir spēja operatīvi piekļūt informācijai </a:t>
            </a:r>
          </a:p>
          <a:p>
            <a:pPr marL="0" indent="0">
              <a:buNone/>
            </a:pPr>
            <a:r>
              <a:rPr lang="lv-LV" sz="2000" b="1" dirty="0">
                <a:solidFill>
                  <a:srgbClr val="C00000"/>
                </a:solidFill>
              </a:rPr>
              <a:t>Datu „demokratizācija”.</a:t>
            </a:r>
            <a:endParaRPr lang="lv-LV" sz="2000" dirty="0"/>
          </a:p>
          <a:p>
            <a:pPr marL="0" indent="0">
              <a:buNone/>
            </a:pPr>
            <a:r>
              <a:rPr lang="lv-LV" sz="2000" dirty="0"/>
              <a:t>LV neliels skaits uzņēmumu ir gatavi  orientēties uz tehnoloģisko risinājumu ieviešanu. Tam ir vajadzīga gan drosme, gan kompetence</a:t>
            </a:r>
            <a:endParaRPr lang="lv-LV" dirty="0"/>
          </a:p>
        </p:txBody>
      </p:sp>
      <p:sp>
        <p:nvSpPr>
          <p:cNvPr id="3" name="Rectangle 2">
            <a:extLst>
              <a:ext uri="{FF2B5EF4-FFF2-40B4-BE49-F238E27FC236}">
                <a16:creationId xmlns="" xmlns:a16="http://schemas.microsoft.com/office/drawing/2014/main" id="{886EB22B-DD16-4C12-B25C-A8214BD22338}"/>
              </a:ext>
            </a:extLst>
          </p:cNvPr>
          <p:cNvSpPr/>
          <p:nvPr/>
        </p:nvSpPr>
        <p:spPr>
          <a:xfrm>
            <a:off x="79899" y="5788241"/>
            <a:ext cx="11993732" cy="954107"/>
          </a:xfrm>
          <a:prstGeom prst="rect">
            <a:avLst/>
          </a:prstGeom>
        </p:spPr>
        <p:txBody>
          <a:bodyPr wrap="square">
            <a:spAutoFit/>
          </a:bodyPr>
          <a:lstStyle/>
          <a:p>
            <a:r>
              <a:rPr lang="lv-LV"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«Latvijas ekonomikas pamats ir efektīva, pārdomāta un koncentrēta resursu izmantošana, lai veicinātu uzņēmējdarbības attīstību valstī. Nozīmīgākie ir tie uzņēmumi (lielie, vidējie un mazie), kas rada produktus un pakalpojumus eksportam. Īpaši tiek sekmēta radošu un augstu pievienoto vērtību veidojošu uzņēmumu dibināšana un attīstība» </a:t>
            </a:r>
            <a:r>
              <a:rPr lang="lv-LV" dirty="0">
                <a:solidFill>
                  <a:schemeClr val="accent6">
                    <a:lumMod val="75000"/>
                  </a:schemeClr>
                </a:solidFill>
              </a:rPr>
              <a:t>(NAP 2014. – 2020.)</a:t>
            </a:r>
            <a:endParaRPr lang="lv-LV" b="1" dirty="0">
              <a:solidFill>
                <a:schemeClr val="accent6">
                  <a:lumMod val="75000"/>
                </a:schemeClr>
              </a:solidFill>
            </a:endParaRPr>
          </a:p>
        </p:txBody>
      </p:sp>
    </p:spTree>
    <p:extLst>
      <p:ext uri="{BB962C8B-B14F-4D97-AF65-F5344CB8AC3E}">
        <p14:creationId xmlns:p14="http://schemas.microsoft.com/office/powerpoint/2010/main" val="417074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76" y="123290"/>
            <a:ext cx="11186714" cy="782232"/>
          </a:xfrm>
        </p:spPr>
        <p:txBody>
          <a:bodyPr>
            <a:normAutofit/>
          </a:bodyPr>
          <a:lstStyle/>
          <a:p>
            <a:r>
              <a:rPr lang="lv-LV" sz="1800" dirty="0"/>
              <a:t>PIRMAIS FORUMS</a:t>
            </a:r>
            <a:r>
              <a:rPr lang="lv-LV" sz="3200" dirty="0"/>
              <a:t/>
            </a:r>
            <a:br>
              <a:rPr lang="lv-LV" sz="3200" dirty="0"/>
            </a:br>
            <a:r>
              <a:rPr lang="lv-LV" sz="2800" b="1" dirty="0"/>
              <a:t>LATVIJAS ATTĪSTĪBAS IEKŠĒJIE FAKTORI</a:t>
            </a:r>
            <a:endParaRPr lang="lv-LV" sz="3200" b="1" dirty="0"/>
          </a:p>
        </p:txBody>
      </p:sp>
      <p:sp>
        <p:nvSpPr>
          <p:cNvPr id="4" name="Content Placeholder 3"/>
          <p:cNvSpPr>
            <a:spLocks noGrp="1"/>
          </p:cNvSpPr>
          <p:nvPr>
            <p:ph sz="half" idx="2"/>
          </p:nvPr>
        </p:nvSpPr>
        <p:spPr>
          <a:xfrm>
            <a:off x="284086" y="1047566"/>
            <a:ext cx="5877018" cy="6004894"/>
          </a:xfrm>
        </p:spPr>
        <p:txBody>
          <a:bodyPr>
            <a:normAutofit/>
          </a:bodyPr>
          <a:lstStyle/>
          <a:p>
            <a:pPr marL="0" indent="0">
              <a:buNone/>
            </a:pPr>
            <a:r>
              <a:rPr lang="lv-LV" sz="2200" b="1" dirty="0">
                <a:solidFill>
                  <a:srgbClr val="C00000"/>
                </a:solidFill>
              </a:rPr>
              <a:t>Latvijā iedzīvotāju skaits turpinās samazināties un sabiedrība novecos</a:t>
            </a:r>
            <a:endParaRPr lang="lv-LV" sz="2200" dirty="0">
              <a:solidFill>
                <a:srgbClr val="C00000"/>
              </a:solidFill>
            </a:endParaRPr>
          </a:p>
          <a:p>
            <a:pPr marL="0" indent="0">
              <a:buNone/>
            </a:pPr>
            <a:r>
              <a:rPr lang="lv-LV" sz="2200" b="1" dirty="0">
                <a:solidFill>
                  <a:srgbClr val="C00000"/>
                </a:solidFill>
              </a:rPr>
              <a:t>Ekonomisko faktoru ietekme uz migrācijas procesiem</a:t>
            </a:r>
            <a:endParaRPr lang="lv-LV" sz="2200" dirty="0">
              <a:solidFill>
                <a:srgbClr val="C00000"/>
              </a:solidFill>
            </a:endParaRPr>
          </a:p>
          <a:p>
            <a:pPr>
              <a:buFont typeface="Wingdings" panose="05000000000000000000" pitchFamily="2" charset="2"/>
              <a:buChar char="ü"/>
            </a:pPr>
            <a:r>
              <a:rPr lang="lv-LV" sz="2200" dirty="0"/>
              <a:t>Modelējot ekonomisko faktoru ietekmi uz migrācijas procesiem, var secināt, ka </a:t>
            </a:r>
            <a:r>
              <a:rPr lang="lv-LV" sz="2200" b="1" dirty="0">
                <a:solidFill>
                  <a:srgbClr val="C00000"/>
                </a:solidFill>
              </a:rPr>
              <a:t>demogrāfijas tendences Latvijā nepārprotami korelē ar valsts  ekonomiskās izaugsmes parametriem</a:t>
            </a:r>
          </a:p>
          <a:p>
            <a:pPr>
              <a:buFont typeface="Wingdings" panose="05000000000000000000" pitchFamily="2" charset="2"/>
              <a:buChar char="ü"/>
            </a:pPr>
            <a:r>
              <a:rPr lang="lv-LV" sz="2200" dirty="0"/>
              <a:t>Iedzīvotāju skaits turpinās samazināties, taču šādu tendenci var ievērojamā mērā „amortizēt”. </a:t>
            </a:r>
            <a:r>
              <a:rPr lang="en-US" sz="2200" dirty="0" err="1"/>
              <a:t>Atslēga</a:t>
            </a:r>
            <a:r>
              <a:rPr lang="en-US" sz="2200" dirty="0"/>
              <a:t> </a:t>
            </a:r>
            <a:r>
              <a:rPr lang="lv-LV" sz="2200" dirty="0"/>
              <a:t>– </a:t>
            </a:r>
            <a:r>
              <a:rPr lang="en-US" sz="2200" dirty="0"/>
              <a:t>IKP </a:t>
            </a:r>
            <a:r>
              <a:rPr lang="en-US" sz="2200" dirty="0" err="1"/>
              <a:t>izaugsme</a:t>
            </a:r>
            <a:r>
              <a:rPr lang="lv-LV" sz="2200" dirty="0"/>
              <a:t> un </a:t>
            </a:r>
            <a:r>
              <a:rPr lang="en-US" sz="2200" dirty="0" err="1"/>
              <a:t>mazākas</a:t>
            </a:r>
            <a:r>
              <a:rPr lang="en-US" sz="2200" dirty="0"/>
              <a:t> </a:t>
            </a:r>
            <a:r>
              <a:rPr lang="en-US" sz="2200" dirty="0" err="1"/>
              <a:t>atalgojuma</a:t>
            </a:r>
            <a:r>
              <a:rPr lang="en-US" sz="2200" dirty="0"/>
              <a:t> </a:t>
            </a:r>
            <a:r>
              <a:rPr lang="en-US" sz="2200" dirty="0" err="1"/>
              <a:t>atšķirības</a:t>
            </a:r>
            <a:r>
              <a:rPr lang="en-US" sz="2200" dirty="0"/>
              <a:t> </a:t>
            </a:r>
            <a:r>
              <a:rPr lang="en-US" sz="2200" dirty="0" err="1"/>
              <a:t>starp</a:t>
            </a:r>
            <a:r>
              <a:rPr lang="en-US" sz="2200" dirty="0"/>
              <a:t> </a:t>
            </a:r>
            <a:r>
              <a:rPr lang="en-US" sz="2200" dirty="0" err="1"/>
              <a:t>Rīgu</a:t>
            </a:r>
            <a:r>
              <a:rPr lang="en-US" sz="2200" dirty="0"/>
              <a:t> un </a:t>
            </a:r>
            <a:r>
              <a:rPr lang="en-US" sz="2200" dirty="0" err="1"/>
              <a:t>novadiem</a:t>
            </a:r>
            <a:endParaRPr lang="lv-LV" sz="2200" dirty="0"/>
          </a:p>
          <a:p>
            <a:pPr marL="0" indent="0">
              <a:buNone/>
            </a:pPr>
            <a:endParaRPr lang="lv-LV" sz="2200" b="1" dirty="0">
              <a:solidFill>
                <a:srgbClr val="C00000"/>
              </a:solidFill>
            </a:endParaRPr>
          </a:p>
          <a:p>
            <a:pPr marL="0" indent="0">
              <a:buNone/>
            </a:pPr>
            <a:endParaRPr lang="lv-LV" sz="2200" dirty="0"/>
          </a:p>
        </p:txBody>
      </p:sp>
      <p:sp>
        <p:nvSpPr>
          <p:cNvPr id="5" name="Text Placeholder 4"/>
          <p:cNvSpPr>
            <a:spLocks noGrp="1"/>
          </p:cNvSpPr>
          <p:nvPr>
            <p:ph type="body" sz="quarter" idx="3"/>
          </p:nvPr>
        </p:nvSpPr>
        <p:spPr>
          <a:xfrm>
            <a:off x="6436310" y="123289"/>
            <a:ext cx="5755690" cy="595898"/>
          </a:xfrm>
        </p:spPr>
        <p:txBody>
          <a:bodyPr>
            <a:noAutofit/>
          </a:bodyPr>
          <a:lstStyle/>
          <a:p>
            <a:r>
              <a:rPr lang="lv-LV" sz="2800" dirty="0">
                <a:solidFill>
                  <a:srgbClr val="FF0000"/>
                </a:solidFill>
              </a:rPr>
              <a:t>DEMOGRĀFIJA</a:t>
            </a:r>
          </a:p>
        </p:txBody>
      </p:sp>
      <p:sp>
        <p:nvSpPr>
          <p:cNvPr id="3" name="Content Placeholder 2"/>
          <p:cNvSpPr>
            <a:spLocks noGrp="1"/>
          </p:cNvSpPr>
          <p:nvPr>
            <p:ph sz="quarter" idx="4"/>
          </p:nvPr>
        </p:nvSpPr>
        <p:spPr>
          <a:xfrm>
            <a:off x="6436310" y="1047566"/>
            <a:ext cx="5388746" cy="5142097"/>
          </a:xfrm>
        </p:spPr>
        <p:txBody>
          <a:bodyPr>
            <a:normAutofit/>
          </a:bodyPr>
          <a:lstStyle/>
          <a:p>
            <a:pPr>
              <a:buFont typeface="Wingdings" panose="05000000000000000000" pitchFamily="2" charset="2"/>
              <a:buChar char="ü"/>
            </a:pPr>
            <a:r>
              <a:rPr lang="en-US" sz="2200" dirty="0" err="1"/>
              <a:t>Demogrāfiskos</a:t>
            </a:r>
            <a:r>
              <a:rPr lang="en-US" sz="2200" dirty="0"/>
              <a:t> </a:t>
            </a:r>
            <a:r>
              <a:rPr lang="en-US" sz="2200" dirty="0" err="1"/>
              <a:t>procesus</a:t>
            </a:r>
            <a:r>
              <a:rPr lang="en-US" sz="2200" dirty="0"/>
              <a:t> </a:t>
            </a:r>
            <a:r>
              <a:rPr lang="en-US" sz="2200" dirty="0" err="1"/>
              <a:t>ietekmē</a:t>
            </a:r>
            <a:r>
              <a:rPr lang="en-US" sz="2200" dirty="0"/>
              <a:t> </a:t>
            </a:r>
            <a:r>
              <a:rPr lang="en-US" sz="2200" dirty="0" err="1"/>
              <a:t>nodarbinātības</a:t>
            </a:r>
            <a:r>
              <a:rPr lang="en-US" sz="2200" dirty="0"/>
              <a:t> </a:t>
            </a:r>
            <a:r>
              <a:rPr lang="en-US" sz="2200" dirty="0" err="1"/>
              <a:t>vai</a:t>
            </a:r>
            <a:r>
              <a:rPr lang="en-US" sz="2200" dirty="0"/>
              <a:t> </a:t>
            </a:r>
            <a:r>
              <a:rPr lang="en-US" sz="2200" dirty="0" err="1"/>
              <a:t>biznesa</a:t>
            </a:r>
            <a:r>
              <a:rPr lang="en-US" sz="2200" dirty="0"/>
              <a:t> </a:t>
            </a:r>
            <a:r>
              <a:rPr lang="en-US" sz="2200" dirty="0" err="1"/>
              <a:t>iespējas</a:t>
            </a:r>
            <a:r>
              <a:rPr lang="en-US" sz="2200" dirty="0"/>
              <a:t> – </a:t>
            </a:r>
            <a:r>
              <a:rPr lang="lv-LV" sz="2200" dirty="0"/>
              <a:t>ir jā</a:t>
            </a:r>
            <a:r>
              <a:rPr lang="en-US" sz="2200" dirty="0" err="1"/>
              <a:t>nodrošin</a:t>
            </a:r>
            <a:r>
              <a:rPr lang="lv-LV" sz="2200" dirty="0"/>
              <a:t>a</a:t>
            </a:r>
            <a:r>
              <a:rPr lang="en-US" sz="2200" dirty="0"/>
              <a:t> </a:t>
            </a:r>
            <a:r>
              <a:rPr lang="en-US" sz="2200" dirty="0" err="1"/>
              <a:t>augstākas</a:t>
            </a:r>
            <a:r>
              <a:rPr lang="en-US" sz="2200" dirty="0"/>
              <a:t> </a:t>
            </a:r>
            <a:r>
              <a:rPr lang="en-US" sz="2200" dirty="0" err="1"/>
              <a:t>kvalifikācijas</a:t>
            </a:r>
            <a:r>
              <a:rPr lang="en-US" sz="2200" dirty="0"/>
              <a:t> </a:t>
            </a:r>
            <a:r>
              <a:rPr lang="en-US" sz="2200" dirty="0" err="1"/>
              <a:t>darbinieku</a:t>
            </a:r>
            <a:r>
              <a:rPr lang="en-US" sz="2200" dirty="0"/>
              <a:t> </a:t>
            </a:r>
            <a:r>
              <a:rPr lang="en-US" sz="2200" dirty="0" err="1"/>
              <a:t>segmentiem</a:t>
            </a:r>
            <a:r>
              <a:rPr lang="en-US" sz="2200" dirty="0"/>
              <a:t> </a:t>
            </a:r>
            <a:r>
              <a:rPr lang="en-US" sz="2200" dirty="0" err="1"/>
              <a:t>plašas</a:t>
            </a:r>
            <a:r>
              <a:rPr lang="en-US" sz="2200" dirty="0"/>
              <a:t> </a:t>
            </a:r>
            <a:r>
              <a:rPr lang="en-US" sz="2200" dirty="0" err="1"/>
              <a:t>iespējas</a:t>
            </a:r>
            <a:r>
              <a:rPr lang="en-US" sz="2200" dirty="0"/>
              <a:t> </a:t>
            </a:r>
            <a:r>
              <a:rPr lang="en-US" sz="2200" dirty="0" err="1"/>
              <a:t>darboties</a:t>
            </a:r>
            <a:r>
              <a:rPr lang="en-US" sz="2200" dirty="0"/>
              <a:t> </a:t>
            </a:r>
            <a:r>
              <a:rPr lang="en-US" sz="2200" dirty="0" err="1"/>
              <a:t>starptautiskā</a:t>
            </a:r>
            <a:r>
              <a:rPr lang="en-US" sz="2200" dirty="0"/>
              <a:t> </a:t>
            </a:r>
            <a:r>
              <a:rPr lang="en-US" sz="2200" dirty="0" err="1"/>
              <a:t>vidē</a:t>
            </a:r>
            <a:r>
              <a:rPr lang="en-US" sz="2200" dirty="0"/>
              <a:t>, </a:t>
            </a:r>
            <a:r>
              <a:rPr lang="en-US" sz="2200" dirty="0" err="1"/>
              <a:t>saglabājot</a:t>
            </a:r>
            <a:r>
              <a:rPr lang="en-US" sz="2200" dirty="0"/>
              <a:t> </a:t>
            </a:r>
            <a:r>
              <a:rPr lang="en-US" sz="2200" dirty="0" err="1"/>
              <a:t>iespēju</a:t>
            </a:r>
            <a:r>
              <a:rPr lang="en-US" sz="2200" dirty="0"/>
              <a:t> </a:t>
            </a:r>
            <a:r>
              <a:rPr lang="en-US" sz="2200" dirty="0" err="1"/>
              <a:t>dzīvot</a:t>
            </a:r>
            <a:r>
              <a:rPr lang="en-US" sz="2200" dirty="0"/>
              <a:t> </a:t>
            </a:r>
            <a:r>
              <a:rPr lang="en-US" sz="2200" dirty="0" err="1"/>
              <a:t>Latvij</a:t>
            </a:r>
            <a:r>
              <a:rPr lang="lv-LV" sz="2200" dirty="0"/>
              <a:t>ā</a:t>
            </a:r>
          </a:p>
          <a:p>
            <a:pPr>
              <a:buFont typeface="Wingdings" panose="05000000000000000000" pitchFamily="2" charset="2"/>
              <a:buChar char="ü"/>
            </a:pPr>
            <a:r>
              <a:rPr lang="lv-LV" sz="2200" dirty="0"/>
              <a:t>Iespēja – </a:t>
            </a:r>
            <a:r>
              <a:rPr lang="en-US" sz="2200" dirty="0" err="1"/>
              <a:t>starptautisk</a:t>
            </a:r>
            <a:r>
              <a:rPr lang="lv-LV" sz="2200" dirty="0"/>
              <a:t>u</a:t>
            </a:r>
            <a:r>
              <a:rPr lang="en-US" sz="2200" dirty="0"/>
              <a:t> </a:t>
            </a:r>
            <a:r>
              <a:rPr lang="lv-LV" sz="2200" dirty="0"/>
              <a:t>ā</a:t>
            </a:r>
            <a:r>
              <a:rPr lang="en-US" sz="2200" dirty="0" err="1"/>
              <a:t>rpakalpojumu</a:t>
            </a:r>
            <a:r>
              <a:rPr lang="en-US" sz="2200" dirty="0"/>
              <a:t> </a:t>
            </a:r>
            <a:r>
              <a:rPr lang="en-US" sz="2200" dirty="0" err="1"/>
              <a:t>vai</a:t>
            </a:r>
            <a:r>
              <a:rPr lang="en-US" sz="2200" dirty="0"/>
              <a:t> </a:t>
            </a:r>
            <a:r>
              <a:rPr lang="en-US" sz="2200" dirty="0" err="1"/>
              <a:t>dalīto</a:t>
            </a:r>
            <a:r>
              <a:rPr lang="en-US" sz="2200" dirty="0"/>
              <a:t> </a:t>
            </a:r>
            <a:r>
              <a:rPr lang="en-US" sz="2200" dirty="0" err="1"/>
              <a:t>pakalpojumu</a:t>
            </a:r>
            <a:r>
              <a:rPr lang="en-US" sz="2200" dirty="0"/>
              <a:t> </a:t>
            </a:r>
            <a:r>
              <a:rPr lang="en-US" sz="2200" dirty="0" err="1"/>
              <a:t>centru</a:t>
            </a:r>
            <a:r>
              <a:rPr lang="en-US" sz="2200" dirty="0"/>
              <a:t> </a:t>
            </a:r>
            <a:r>
              <a:rPr lang="en-US" sz="2200" dirty="0" err="1"/>
              <a:t>izvietošana</a:t>
            </a:r>
            <a:endParaRPr lang="lv-LV" sz="2200" dirty="0"/>
          </a:p>
        </p:txBody>
      </p:sp>
    </p:spTree>
    <p:extLst>
      <p:ext uri="{BB962C8B-B14F-4D97-AF65-F5344CB8AC3E}">
        <p14:creationId xmlns:p14="http://schemas.microsoft.com/office/powerpoint/2010/main" val="1447611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467" y="244806"/>
            <a:ext cx="11262923" cy="571940"/>
          </a:xfrm>
        </p:spPr>
        <p:txBody>
          <a:bodyPr>
            <a:normAutofit fontScale="90000"/>
          </a:bodyPr>
          <a:lstStyle/>
          <a:p>
            <a:r>
              <a:rPr lang="lv-LV" sz="1800" dirty="0"/>
              <a:t>PIRMAIS FORUMS</a:t>
            </a:r>
            <a:r>
              <a:rPr lang="lv-LV" sz="3200" dirty="0"/>
              <a:t/>
            </a:r>
            <a:br>
              <a:rPr lang="lv-LV" sz="3200" dirty="0"/>
            </a:br>
            <a:r>
              <a:rPr lang="lv-LV" sz="2800" b="1" dirty="0"/>
              <a:t>LATVIJAS ATTĪSTĪBAS IEKŠĒJIE FAKTORI</a:t>
            </a:r>
            <a:endParaRPr lang="lv-LV" sz="3200" b="1" dirty="0"/>
          </a:p>
        </p:txBody>
      </p:sp>
      <p:sp>
        <p:nvSpPr>
          <p:cNvPr id="4" name="Content Placeholder 3"/>
          <p:cNvSpPr>
            <a:spLocks noGrp="1"/>
          </p:cNvSpPr>
          <p:nvPr>
            <p:ph sz="half" idx="2"/>
          </p:nvPr>
        </p:nvSpPr>
        <p:spPr>
          <a:xfrm>
            <a:off x="92467" y="1006866"/>
            <a:ext cx="5835722" cy="6596009"/>
          </a:xfrm>
        </p:spPr>
        <p:txBody>
          <a:bodyPr>
            <a:normAutofit/>
          </a:bodyPr>
          <a:lstStyle/>
          <a:p>
            <a:pPr marL="0" indent="0">
              <a:buNone/>
            </a:pPr>
            <a:r>
              <a:rPr lang="lv-LV" sz="2200" b="1" dirty="0">
                <a:solidFill>
                  <a:srgbClr val="C00000"/>
                </a:solidFill>
              </a:rPr>
              <a:t>Uz draudošām demogrāfisko procesu norisēm var paraudzīties arī no iespēju perspektīvas</a:t>
            </a:r>
            <a:endParaRPr lang="lv-LV" sz="2200" dirty="0">
              <a:solidFill>
                <a:srgbClr val="C00000"/>
              </a:solidFill>
            </a:endParaRPr>
          </a:p>
          <a:p>
            <a:pPr marL="0" indent="0">
              <a:buNone/>
            </a:pPr>
            <a:r>
              <a:rPr lang="lv-LV" sz="2000" b="1" u="sng" dirty="0">
                <a:solidFill>
                  <a:srgbClr val="C00000"/>
                </a:solidFill>
              </a:rPr>
              <a:t>Liela apjoma emigrācija</a:t>
            </a:r>
            <a:endParaRPr lang="lv-LV" sz="2000" b="1" dirty="0">
              <a:solidFill>
                <a:srgbClr val="C00000"/>
              </a:solidFill>
            </a:endParaRPr>
          </a:p>
          <a:p>
            <a:pPr lvl="0">
              <a:buFont typeface="Wingdings" panose="05000000000000000000" pitchFamily="2" charset="2"/>
              <a:buChar char="ü"/>
            </a:pPr>
            <a:r>
              <a:rPr lang="lv-LV" sz="2000" dirty="0"/>
              <a:t>Lielbritānijā, Īrijā un citās Rietumeiropas valstīs ir izveidojušās latviešu diasporas ar savām organizācijām. </a:t>
            </a:r>
            <a:r>
              <a:rPr lang="lv-LV" sz="2000" b="1" dirty="0">
                <a:solidFill>
                  <a:srgbClr val="C00000"/>
                </a:solidFill>
              </a:rPr>
              <a:t>Latvijas pārvaldes institūciju un sabiedrības saišu nostiprināšana ar diasporu latviešiem saglabās to nacionālās piederības sajūtu, palielinot reemigrācijas iespējas</a:t>
            </a:r>
          </a:p>
          <a:p>
            <a:pPr lvl="0">
              <a:buFont typeface="Wingdings" panose="05000000000000000000" pitchFamily="2" charset="2"/>
              <a:buChar char="ü"/>
            </a:pPr>
            <a:r>
              <a:rPr lang="lv-LV" sz="2000" b="1" dirty="0">
                <a:solidFill>
                  <a:srgbClr val="C00000"/>
                </a:solidFill>
              </a:rPr>
              <a:t>Reemigranti, atgriežoties Latvijā no Rietumeiropas valstīm, spēj sekmīgāk iekļauties darba tirgū, strādāt atbilstošā profesijā savai kvalifikācijai, ir apguvuši arī jaunas prasmes un spēj vairāk nopelnīt</a:t>
            </a:r>
          </a:p>
          <a:p>
            <a:pPr lvl="0">
              <a:buFont typeface="Wingdings" panose="05000000000000000000" pitchFamily="2" charset="2"/>
              <a:buChar char="ü"/>
            </a:pPr>
            <a:r>
              <a:rPr lang="lv-LV" sz="2000" dirty="0"/>
              <a:t>Reemigrācijas pētījumi neapstiprina bieži pausto pieņēmumu, ka no Latvijas provincēm uz ārvalstīm aizceļojušie, atgriežoties Latvijā, apmetas Rīgā un lielākajos centros. </a:t>
            </a:r>
            <a:r>
              <a:rPr lang="lv-LV" sz="2000" b="1" dirty="0">
                <a:solidFill>
                  <a:srgbClr val="C00000"/>
                </a:solidFill>
              </a:rPr>
              <a:t>Tieši pretēji – tie biežāk cenšas atgriezties tajās vietās, no kurām ir aizbraukuši. </a:t>
            </a:r>
          </a:p>
        </p:txBody>
      </p:sp>
      <p:sp>
        <p:nvSpPr>
          <p:cNvPr id="5" name="Text Placeholder 4"/>
          <p:cNvSpPr>
            <a:spLocks noGrp="1"/>
          </p:cNvSpPr>
          <p:nvPr>
            <p:ph type="body" sz="quarter" idx="3"/>
          </p:nvPr>
        </p:nvSpPr>
        <p:spPr>
          <a:xfrm>
            <a:off x="6169981" y="10277"/>
            <a:ext cx="6022019" cy="673304"/>
          </a:xfrm>
        </p:spPr>
        <p:txBody>
          <a:bodyPr>
            <a:noAutofit/>
          </a:bodyPr>
          <a:lstStyle/>
          <a:p>
            <a:r>
              <a:rPr lang="lv-LV" sz="2800" dirty="0">
                <a:solidFill>
                  <a:srgbClr val="FF0000"/>
                </a:solidFill>
              </a:rPr>
              <a:t>DEMOGRĀFIJA</a:t>
            </a:r>
          </a:p>
        </p:txBody>
      </p:sp>
      <p:sp>
        <p:nvSpPr>
          <p:cNvPr id="6" name="Content Placeholder 5"/>
          <p:cNvSpPr>
            <a:spLocks noGrp="1"/>
          </p:cNvSpPr>
          <p:nvPr>
            <p:ph sz="quarter" idx="4"/>
          </p:nvPr>
        </p:nvSpPr>
        <p:spPr>
          <a:xfrm>
            <a:off x="6093505" y="816746"/>
            <a:ext cx="6313319" cy="3577701"/>
          </a:xfrm>
        </p:spPr>
        <p:txBody>
          <a:bodyPr>
            <a:normAutofit/>
          </a:bodyPr>
          <a:lstStyle/>
          <a:p>
            <a:pPr marL="0" indent="0">
              <a:buNone/>
            </a:pPr>
            <a:r>
              <a:rPr lang="lv-LV" sz="2000" b="1" u="sng" dirty="0">
                <a:solidFill>
                  <a:srgbClr val="C00000"/>
                </a:solidFill>
              </a:rPr>
              <a:t>Sabiedrības novecošanas tendence</a:t>
            </a:r>
            <a:r>
              <a:rPr lang="lv-LV" sz="2000" b="1" dirty="0">
                <a:solidFill>
                  <a:srgbClr val="C00000"/>
                </a:solidFill>
              </a:rPr>
              <a:t> </a:t>
            </a:r>
            <a:endParaRPr lang="lv-LV" sz="2000" dirty="0">
              <a:solidFill>
                <a:srgbClr val="C00000"/>
              </a:solidFill>
            </a:endParaRPr>
          </a:p>
          <a:p>
            <a:pPr lvl="0">
              <a:buFont typeface="Wingdings" panose="05000000000000000000" pitchFamily="2" charset="2"/>
              <a:buChar char="ü"/>
            </a:pPr>
            <a:r>
              <a:rPr lang="lv-LV" sz="2000" dirty="0"/>
              <a:t>Rada spēcīgāku</a:t>
            </a:r>
            <a:r>
              <a:rPr lang="lv-LV" sz="2000" b="1" dirty="0"/>
              <a:t> </a:t>
            </a:r>
            <a:r>
              <a:rPr lang="lv-LV" sz="2000" b="1" dirty="0">
                <a:solidFill>
                  <a:srgbClr val="C00000"/>
                </a:solidFill>
              </a:rPr>
              <a:t>nišu jauniem pakalpojumiem, kas ir saistīti ar gados vecākās sabiedrības daļas specifisko vajadzību apmierināšanu</a:t>
            </a:r>
            <a:r>
              <a:rPr lang="lv-LV" sz="2000" dirty="0"/>
              <a:t>, tostarp, palielinoties dzīves ilgumam, palīdz uzturēt augstāku dzīves kvalitāti </a:t>
            </a:r>
          </a:p>
          <a:p>
            <a:pPr lvl="0">
              <a:buFont typeface="Wingdings" panose="05000000000000000000" pitchFamily="2" charset="2"/>
              <a:buChar char="ü"/>
            </a:pPr>
            <a:r>
              <a:rPr lang="lv-LV" sz="2000" b="1" dirty="0"/>
              <a:t>Rehabilitācijas un medicīnas industrijas ir vienlīdz veiksmīgi attīstāma arī Latvijas mazpilsētās un novados</a:t>
            </a:r>
            <a:r>
              <a:rPr lang="lv-LV" sz="2000" dirty="0"/>
              <a:t> –  var kļūt par </a:t>
            </a:r>
            <a:r>
              <a:rPr lang="lv-LV" sz="2000" b="1" dirty="0"/>
              <a:t>bāzi eksportspējīgam medicīnas tūrismam</a:t>
            </a:r>
            <a:r>
              <a:rPr lang="lv-LV" sz="2000" dirty="0"/>
              <a:t> </a:t>
            </a:r>
          </a:p>
          <a:p>
            <a:pPr marL="0" indent="0">
              <a:buNone/>
            </a:pPr>
            <a:r>
              <a:rPr lang="lv-LV" sz="2000" b="1" dirty="0">
                <a:solidFill>
                  <a:srgbClr val="C00000"/>
                </a:solidFill>
              </a:rPr>
              <a:t>Augstāk kvalificēta cilvēkresursa saglabāšana veicina augstāku pieprasījumu pēc kvalitatīvākas publiskās pārvaldības</a:t>
            </a:r>
            <a:endParaRPr lang="lv-LV" sz="2000" dirty="0">
              <a:solidFill>
                <a:srgbClr val="C00000"/>
              </a:solidFill>
            </a:endParaRPr>
          </a:p>
        </p:txBody>
      </p:sp>
      <p:sp>
        <p:nvSpPr>
          <p:cNvPr id="3" name="Rectangle 2">
            <a:extLst>
              <a:ext uri="{FF2B5EF4-FFF2-40B4-BE49-F238E27FC236}">
                <a16:creationId xmlns="" xmlns:a16="http://schemas.microsoft.com/office/drawing/2014/main" id="{666C8F27-B320-4091-9151-7928971F5560}"/>
              </a:ext>
            </a:extLst>
          </p:cNvPr>
          <p:cNvSpPr/>
          <p:nvPr/>
        </p:nvSpPr>
        <p:spPr>
          <a:xfrm>
            <a:off x="6096928" y="4304870"/>
            <a:ext cx="5990298" cy="2646878"/>
          </a:xfrm>
          <a:prstGeom prst="rect">
            <a:avLst/>
          </a:prstGeom>
        </p:spPr>
        <p:txBody>
          <a:bodyPr wrap="square">
            <a:spAutoFit/>
          </a:bodyPr>
          <a:lstStyle/>
          <a:p>
            <a:r>
              <a:rPr lang="lv-LV"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«Ārvalstīs dzīvojošajiem ir iespēja uzturēt latvisko identitāti un līdzdarboties lēmumu pieņemšanā par Latvijas attīstību. Produktu un pakalpojumu eksportu nodrošina ne tikai uzņēmumu aktīva darbība ārvalstu tirgos, bet arī sadarbība ar iedzīvotājiem, kas pastāvīgi dzīvo ārpus Latvijas – viņi ir kā aktīva un daudzskaitlīga mūsu valsts pārstāvniecība. Atgriežoties Latvijā, viņi atved jaunas zināšanas un prasmes, kā arī nestandarta skatījumu dažādu problēmu risināšanā» </a:t>
            </a:r>
            <a:r>
              <a:rPr lang="lv-LV" dirty="0">
                <a:solidFill>
                  <a:schemeClr val="accent6">
                    <a:lumMod val="75000"/>
                  </a:schemeClr>
                </a:solidFill>
              </a:rPr>
              <a:t>(NAP 2014. – 2020.)</a:t>
            </a:r>
            <a:r>
              <a:rPr lang="lv-LV"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 </a:t>
            </a:r>
            <a:endParaRPr lang="lv-LV" dirty="0">
              <a:solidFill>
                <a:schemeClr val="accent6">
                  <a:lumMod val="75000"/>
                </a:schemeClr>
              </a:solidFill>
            </a:endParaRPr>
          </a:p>
        </p:txBody>
      </p:sp>
    </p:spTree>
    <p:extLst>
      <p:ext uri="{BB962C8B-B14F-4D97-AF65-F5344CB8AC3E}">
        <p14:creationId xmlns:p14="http://schemas.microsoft.com/office/powerpoint/2010/main" val="25889982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6163880-0C30-456A-A037-0AA122E7794C}"/>
              </a:ext>
            </a:extLst>
          </p:cNvPr>
          <p:cNvPicPr>
            <a:picLocks noChangeAspect="1"/>
          </p:cNvPicPr>
          <p:nvPr/>
        </p:nvPicPr>
        <p:blipFill>
          <a:blip r:embed="rId2"/>
          <a:stretch>
            <a:fillRect/>
          </a:stretch>
        </p:blipFill>
        <p:spPr>
          <a:xfrm>
            <a:off x="838200" y="355388"/>
            <a:ext cx="5357295" cy="1710635"/>
          </a:xfrm>
          <a:prstGeom prst="rect">
            <a:avLst/>
          </a:prstGeom>
        </p:spPr>
      </p:pic>
      <p:sp>
        <p:nvSpPr>
          <p:cNvPr id="2" name="Title 1">
            <a:extLst>
              <a:ext uri="{FF2B5EF4-FFF2-40B4-BE49-F238E27FC236}">
                <a16:creationId xmlns="" xmlns:a16="http://schemas.microsoft.com/office/drawing/2014/main" id="{8ED91FA6-28CB-4E74-AF54-935B4F83A24A}"/>
              </a:ext>
            </a:extLst>
          </p:cNvPr>
          <p:cNvSpPr>
            <a:spLocks noGrp="1"/>
          </p:cNvSpPr>
          <p:nvPr>
            <p:ph type="title"/>
          </p:nvPr>
        </p:nvSpPr>
        <p:spPr>
          <a:xfrm>
            <a:off x="6320900" y="435007"/>
            <a:ext cx="5628443" cy="1402672"/>
          </a:xfrm>
        </p:spPr>
        <p:txBody>
          <a:bodyPr>
            <a:noAutofit/>
          </a:bodyPr>
          <a:lstStyle/>
          <a:p>
            <a:r>
              <a:rPr lang="lv-LV" sz="2400" dirty="0"/>
              <a:t>OTRAIS FORUMS</a:t>
            </a:r>
            <a:r>
              <a:rPr lang="lv-LV" sz="4000" dirty="0"/>
              <a:t/>
            </a:r>
            <a:br>
              <a:rPr lang="lv-LV" sz="4000" dirty="0"/>
            </a:br>
            <a:r>
              <a:rPr lang="lv-LV" sz="3600" b="1" dirty="0"/>
              <a:t>LATVIJAS ATTĪSTĪBAS ĀRĒJIE FAKTORI</a:t>
            </a:r>
            <a:endParaRPr lang="lv-LV" sz="3600" b="1" dirty="0">
              <a:solidFill>
                <a:schemeClr val="accent2">
                  <a:lumMod val="75000"/>
                </a:schemeClr>
              </a:solidFill>
            </a:endParaRPr>
          </a:p>
        </p:txBody>
      </p:sp>
      <p:sp>
        <p:nvSpPr>
          <p:cNvPr id="3" name="Content Placeholder 2">
            <a:extLst>
              <a:ext uri="{FF2B5EF4-FFF2-40B4-BE49-F238E27FC236}">
                <a16:creationId xmlns="" xmlns:a16="http://schemas.microsoft.com/office/drawing/2014/main" id="{ECB8F241-E175-4CB8-AA18-AA992B8B29A9}"/>
              </a:ext>
            </a:extLst>
          </p:cNvPr>
          <p:cNvSpPr>
            <a:spLocks noGrp="1"/>
          </p:cNvSpPr>
          <p:nvPr>
            <p:ph idx="1"/>
          </p:nvPr>
        </p:nvSpPr>
        <p:spPr>
          <a:xfrm>
            <a:off x="838200" y="2441359"/>
            <a:ext cx="10515600" cy="3630966"/>
          </a:xfrm>
        </p:spPr>
        <p:txBody>
          <a:bodyPr>
            <a:normAutofit/>
          </a:bodyPr>
          <a:lstStyle/>
          <a:p>
            <a:pPr>
              <a:buFont typeface="Wingdings" panose="05000000000000000000" pitchFamily="2" charset="2"/>
              <a:buChar char="ü"/>
            </a:pPr>
            <a:r>
              <a:rPr lang="lv-LV" sz="3200" dirty="0"/>
              <a:t> Ģeopolitika</a:t>
            </a:r>
          </a:p>
          <a:p>
            <a:pPr>
              <a:buFont typeface="Wingdings" panose="05000000000000000000" pitchFamily="2" charset="2"/>
              <a:buChar char="ü"/>
            </a:pPr>
            <a:r>
              <a:rPr lang="lv-LV" sz="3200" dirty="0"/>
              <a:t> Investīciju un resursu plūsma</a:t>
            </a:r>
          </a:p>
          <a:p>
            <a:pPr>
              <a:buFont typeface="Wingdings" panose="05000000000000000000" pitchFamily="2" charset="2"/>
              <a:buChar char="ü"/>
            </a:pPr>
            <a:r>
              <a:rPr lang="lv-LV" sz="3200" dirty="0"/>
              <a:t> Tehnoloģiju globālās tendences</a:t>
            </a:r>
          </a:p>
          <a:p>
            <a:pPr>
              <a:buFont typeface="Wingdings" panose="05000000000000000000" pitchFamily="2" charset="2"/>
              <a:buChar char="ü"/>
            </a:pPr>
            <a:r>
              <a:rPr lang="lv-LV" sz="3200" dirty="0"/>
              <a:t> Reģionālā līderība</a:t>
            </a:r>
          </a:p>
          <a:p>
            <a:pPr>
              <a:buFont typeface="Wingdings" panose="05000000000000000000" pitchFamily="2" charset="2"/>
              <a:buChar char="ü"/>
            </a:pPr>
            <a:endParaRPr lang="lv-LV" dirty="0"/>
          </a:p>
        </p:txBody>
      </p:sp>
    </p:spTree>
    <p:extLst>
      <p:ext uri="{BB962C8B-B14F-4D97-AF65-F5344CB8AC3E}">
        <p14:creationId xmlns:p14="http://schemas.microsoft.com/office/powerpoint/2010/main" val="1550403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15" y="92468"/>
            <a:ext cx="10923873" cy="1150706"/>
          </a:xfrm>
        </p:spPr>
        <p:txBody>
          <a:bodyPr>
            <a:normAutofit/>
          </a:bodyPr>
          <a:lstStyle/>
          <a:p>
            <a:r>
              <a:rPr lang="lv-LV" sz="2400" dirty="0"/>
              <a:t>OTRAIS FORUMS</a:t>
            </a:r>
            <a:br>
              <a:rPr lang="lv-LV" sz="2400" dirty="0"/>
            </a:br>
            <a:r>
              <a:rPr lang="lv-LV" sz="2800" b="1" dirty="0"/>
              <a:t>LATVIJAS ATTĪSTĪBAS ĀRĒJIE FAKTORI</a:t>
            </a:r>
            <a:endParaRPr lang="lv-LV" sz="2800" dirty="0"/>
          </a:p>
        </p:txBody>
      </p:sp>
      <p:sp>
        <p:nvSpPr>
          <p:cNvPr id="3" name="Text Placeholder 2"/>
          <p:cNvSpPr>
            <a:spLocks noGrp="1"/>
          </p:cNvSpPr>
          <p:nvPr>
            <p:ph type="body" idx="1"/>
          </p:nvPr>
        </p:nvSpPr>
        <p:spPr>
          <a:xfrm>
            <a:off x="431515" y="6113124"/>
            <a:ext cx="5815173" cy="744876"/>
          </a:xfrm>
        </p:spPr>
        <p:txBody>
          <a:bodyPr>
            <a:noAutofit/>
          </a:bodyPr>
          <a:lstStyle/>
          <a:p>
            <a:r>
              <a:rPr lang="lv-LV" dirty="0">
                <a:solidFill>
                  <a:srgbClr val="C00000"/>
                </a:solidFill>
              </a:rPr>
              <a:t>Divi ticamākie scenāriji – „plēsoņu pasaule” vai „pasaule kā nāciju koncerts”</a:t>
            </a:r>
          </a:p>
        </p:txBody>
      </p:sp>
      <p:sp>
        <p:nvSpPr>
          <p:cNvPr id="4" name="Content Placeholder 3"/>
          <p:cNvSpPr>
            <a:spLocks noGrp="1"/>
          </p:cNvSpPr>
          <p:nvPr>
            <p:ph sz="half" idx="2"/>
          </p:nvPr>
        </p:nvSpPr>
        <p:spPr>
          <a:xfrm>
            <a:off x="431515" y="1130159"/>
            <a:ext cx="5743254" cy="4338774"/>
          </a:xfrm>
        </p:spPr>
        <p:txBody>
          <a:bodyPr>
            <a:normAutofit fontScale="25000" lnSpcReduction="20000"/>
          </a:bodyPr>
          <a:lstStyle/>
          <a:p>
            <a:pPr marL="0" indent="0">
              <a:buNone/>
            </a:pPr>
            <a:r>
              <a:rPr lang="lv-LV" sz="8800" b="1" dirty="0">
                <a:solidFill>
                  <a:srgbClr val="C00000"/>
                </a:solidFill>
              </a:rPr>
              <a:t>Globālo ģeopolitisko procesu nākotnes prognozes</a:t>
            </a:r>
            <a:r>
              <a:rPr lang="lv-LV" sz="8000" dirty="0"/>
              <a:t>: </a:t>
            </a:r>
          </a:p>
          <a:p>
            <a:pPr lvl="0">
              <a:buFont typeface="Wingdings" panose="05000000000000000000" pitchFamily="2" charset="2"/>
              <a:buChar char="ü"/>
            </a:pPr>
            <a:r>
              <a:rPr lang="lv-LV" sz="8000" dirty="0"/>
              <a:t>LV stratēģisko partneru ekonomiskā ietekme globālā mērogā samazināsies</a:t>
            </a:r>
          </a:p>
          <a:p>
            <a:pPr lvl="0">
              <a:buFont typeface="Wingdings" panose="05000000000000000000" pitchFamily="2" charset="2"/>
              <a:buChar char="ü"/>
            </a:pPr>
            <a:r>
              <a:rPr lang="lv-LV" sz="8000" dirty="0"/>
              <a:t>Palielināsies Ķīnas ietekme</a:t>
            </a:r>
          </a:p>
          <a:p>
            <a:pPr lvl="0">
              <a:buFont typeface="Wingdings" panose="05000000000000000000" pitchFamily="2" charset="2"/>
              <a:buChar char="ü"/>
            </a:pPr>
            <a:r>
              <a:rPr lang="lv-LV" sz="8000" dirty="0"/>
              <a:t>Krievija mēģinās ietekmes ievērojamu vājināšanos kompensēt ar militārā spēka demonstrēšanu</a:t>
            </a:r>
          </a:p>
          <a:p>
            <a:pPr marL="0" indent="0">
              <a:buNone/>
            </a:pPr>
            <a:r>
              <a:rPr lang="lv-LV" sz="8800" b="1" dirty="0">
                <a:solidFill>
                  <a:srgbClr val="C00000"/>
                </a:solidFill>
              </a:rPr>
              <a:t>Politisko procesu attīstības tendences pasaulē </a:t>
            </a:r>
            <a:r>
              <a:rPr lang="lv-LV" sz="8000" dirty="0"/>
              <a:t>un to konsekvences: </a:t>
            </a:r>
          </a:p>
          <a:p>
            <a:pPr lvl="0">
              <a:buFont typeface="Wingdings" panose="05000000000000000000" pitchFamily="2" charset="2"/>
              <a:buChar char="ü"/>
            </a:pPr>
            <a:r>
              <a:rPr lang="lv-LV" sz="8000" dirty="0"/>
              <a:t>Demokrātijas recesija – samazinās demokrātijas kvalitāte</a:t>
            </a:r>
          </a:p>
          <a:p>
            <a:pPr lvl="0">
              <a:buFont typeface="Wingdings" panose="05000000000000000000" pitchFamily="2" charset="2"/>
              <a:buChar char="ü"/>
            </a:pPr>
            <a:r>
              <a:rPr lang="lv-LV" sz="8000" dirty="0"/>
              <a:t>Klasiskajās demokrātiskajās valstīs mazāks atbalsts (arī jauniešu vidē) ir principam, ka demokrātija ir nepieciešama sabiedrības attīstībai; mazāks atbalsts liberālākiem modeļiem, bet īpaši – liberālismam raksturīgai retorikai</a:t>
            </a:r>
          </a:p>
          <a:p>
            <a:pPr lvl="0">
              <a:buFont typeface="Wingdings" panose="05000000000000000000" pitchFamily="2" charset="2"/>
              <a:buChar char="ü"/>
            </a:pPr>
            <a:r>
              <a:rPr lang="lv-LV" sz="8000" dirty="0"/>
              <a:t>Lielāka piekrišanu jaunattīstības valstīs (Āfrikā) Ķīnas attīstības modelim – vairāk ekonomikas, mazāk demokrātisku tiesību). </a:t>
            </a:r>
          </a:p>
          <a:p>
            <a:pPr marL="0" indent="0">
              <a:buNone/>
            </a:pPr>
            <a:endParaRPr lang="lv-LV" sz="5600" dirty="0"/>
          </a:p>
        </p:txBody>
      </p:sp>
      <p:sp>
        <p:nvSpPr>
          <p:cNvPr id="5" name="Text Placeholder 4"/>
          <p:cNvSpPr>
            <a:spLocks noGrp="1"/>
          </p:cNvSpPr>
          <p:nvPr>
            <p:ph type="body" sz="quarter" idx="3"/>
          </p:nvPr>
        </p:nvSpPr>
        <p:spPr>
          <a:xfrm>
            <a:off x="6397375" y="399495"/>
            <a:ext cx="5794625" cy="517157"/>
          </a:xfrm>
        </p:spPr>
        <p:txBody>
          <a:bodyPr>
            <a:noAutofit/>
          </a:bodyPr>
          <a:lstStyle/>
          <a:p>
            <a:r>
              <a:rPr lang="lv-LV" sz="3200" dirty="0">
                <a:solidFill>
                  <a:srgbClr val="FF0000"/>
                </a:solidFill>
              </a:rPr>
              <a:t>ĢEOPOLITIKA</a:t>
            </a:r>
          </a:p>
        </p:txBody>
      </p:sp>
      <p:sp>
        <p:nvSpPr>
          <p:cNvPr id="6" name="Content Placeholder 5"/>
          <p:cNvSpPr>
            <a:spLocks noGrp="1"/>
          </p:cNvSpPr>
          <p:nvPr>
            <p:ph sz="quarter" idx="4"/>
          </p:nvPr>
        </p:nvSpPr>
        <p:spPr>
          <a:xfrm>
            <a:off x="6246688" y="1130158"/>
            <a:ext cx="5794625" cy="6195317"/>
          </a:xfrm>
        </p:spPr>
        <p:txBody>
          <a:bodyPr>
            <a:normAutofit fontScale="70000" lnSpcReduction="20000"/>
          </a:bodyPr>
          <a:lstStyle/>
          <a:p>
            <a:pPr marL="0" indent="0">
              <a:buNone/>
            </a:pPr>
            <a:r>
              <a:rPr lang="lv-LV" b="1" dirty="0">
                <a:solidFill>
                  <a:srgbClr val="C00000"/>
                </a:solidFill>
              </a:rPr>
              <a:t>Latvija ne īstermiņa, ne ilgtermiņa perspektīvā nebūs tāds ģeopolitisko procesu dalībnieks, kas nozīmīgā mērā ietekmēs to virzību globālā mērogā. Tomēr Latvijai ir iespēja sagatavoties dažādiem globālo ģeopolitisko procesu scenārijiem, kas var radīt atšķirīgus nosacījumus valstu sadarbībai vai konkurencei</a:t>
            </a:r>
          </a:p>
          <a:p>
            <a:pPr marL="0" indent="0">
              <a:buNone/>
            </a:pPr>
            <a:r>
              <a:rPr lang="lv-LV" sz="3100" b="1" dirty="0">
                <a:solidFill>
                  <a:srgbClr val="C00000"/>
                </a:solidFill>
              </a:rPr>
              <a:t>Latvijas intereses:</a:t>
            </a:r>
          </a:p>
          <a:p>
            <a:pPr>
              <a:buFont typeface="Wingdings" panose="05000000000000000000" pitchFamily="2" charset="2"/>
              <a:buChar char="ü"/>
            </a:pPr>
            <a:r>
              <a:rPr lang="lv-LV" dirty="0"/>
              <a:t>Eiropas Savienības ilgtermiņa stabilitāte; Eiropas Savienība, kurai ir skaidra </a:t>
            </a:r>
            <a:r>
              <a:rPr lang="lv-LV" dirty="0" err="1"/>
              <a:t>ģeostratēģija</a:t>
            </a:r>
            <a:r>
              <a:rPr lang="lv-LV" dirty="0"/>
              <a:t> un spēcīgas ģeopolitiskās pozīcijas</a:t>
            </a:r>
          </a:p>
          <a:p>
            <a:pPr>
              <a:buFont typeface="Wingdings" panose="05000000000000000000" pitchFamily="2" charset="2"/>
              <a:buChar char="ü"/>
            </a:pPr>
            <a:r>
              <a:rPr lang="lv-LV" dirty="0"/>
              <a:t>NATO dalībvalstu attiecību stiprināšana; daudzveidīgāku Latvijas partnerattiecību izveidošana ar ASV, paplašinot un padziļinot sadarbības jomas, līdztekus militārajai sadarbībai, pilnveidojot ekonomisko sadarbību</a:t>
            </a:r>
          </a:p>
          <a:p>
            <a:pPr marL="0" indent="0">
              <a:buNone/>
            </a:pPr>
            <a:r>
              <a:rPr lang="lv-LV" sz="3100" b="1" dirty="0">
                <a:solidFill>
                  <a:srgbClr val="C00000"/>
                </a:solidFill>
              </a:rPr>
              <a:t>Svarīga</a:t>
            </a:r>
            <a:r>
              <a:rPr lang="lv-LV" dirty="0"/>
              <a:t> – mērķtiecīga virzība uz Latvijas „</a:t>
            </a:r>
            <a:r>
              <a:rPr lang="lv-LV" dirty="0" err="1"/>
              <a:t>demarģinalizāciju</a:t>
            </a:r>
            <a:r>
              <a:rPr lang="lv-LV" dirty="0"/>
              <a:t>”. Būtiski, lai Latvijai būtu noteikti: </a:t>
            </a:r>
          </a:p>
          <a:p>
            <a:pPr>
              <a:buFont typeface="Wingdings" panose="05000000000000000000" pitchFamily="2" charset="2"/>
              <a:buChar char="ü"/>
            </a:pPr>
            <a:r>
              <a:rPr lang="lv-LV" dirty="0"/>
              <a:t>valsts ilgtermiņa attīstības mērķi</a:t>
            </a:r>
          </a:p>
          <a:p>
            <a:pPr>
              <a:buFont typeface="Wingdings" panose="05000000000000000000" pitchFamily="2" charset="2"/>
              <a:buChar char="ü"/>
            </a:pPr>
            <a:r>
              <a:rPr lang="lv-LV" dirty="0"/>
              <a:t>starpvalstu sadarbības principi </a:t>
            </a:r>
          </a:p>
          <a:p>
            <a:pPr>
              <a:buFont typeface="Wingdings" panose="05000000000000000000" pitchFamily="2" charset="2"/>
              <a:buChar char="ü"/>
            </a:pPr>
            <a:r>
              <a:rPr lang="lv-LV" dirty="0"/>
              <a:t>integrēšanās principi dažādos starptautiskās sadarbības formātos </a:t>
            </a:r>
          </a:p>
          <a:p>
            <a:endParaRPr lang="lv-LV" dirty="0"/>
          </a:p>
          <a:p>
            <a:endParaRPr lang="lv-LV" dirty="0"/>
          </a:p>
        </p:txBody>
      </p:sp>
    </p:spTree>
    <p:extLst>
      <p:ext uri="{BB962C8B-B14F-4D97-AF65-F5344CB8AC3E}">
        <p14:creationId xmlns:p14="http://schemas.microsoft.com/office/powerpoint/2010/main" val="1426218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6770670" y="1455853"/>
            <a:ext cx="4806592" cy="525091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lv-LV" sz="2200" b="1" dirty="0">
                <a:solidFill>
                  <a:srgbClr val="C00000"/>
                </a:solidFill>
              </a:rPr>
              <a:t>Latvijas atbilde ģeopolitiskajiem izaicinājumiem – sekmēt stingru ģeopolitisku mērķu noteikšanu Eiropas Savienības mērogā, konsekventa uz eiropeiskām vērtībām balstīta politika, gatavība dažādiem nākotnes scenārijiem</a:t>
            </a:r>
          </a:p>
          <a:p>
            <a:pPr marL="0" indent="0">
              <a:buFont typeface="Arial" panose="020B0604020202020204" pitchFamily="34" charset="0"/>
              <a:buNone/>
            </a:pPr>
            <a:endParaRPr lang="lv-LV" sz="2200" dirty="0">
              <a:solidFill>
                <a:srgbClr val="FF0000"/>
              </a:solidFill>
            </a:endParaRPr>
          </a:p>
          <a:p>
            <a:pPr marL="0" indent="0">
              <a:buNone/>
            </a:pPr>
            <a:r>
              <a:rPr lang="lv-LV" sz="2200" b="1" dirty="0">
                <a:solidFill>
                  <a:srgbClr val="C00000"/>
                </a:solidFill>
              </a:rPr>
              <a:t>Nepārspīlēt tranzīta nozīmi </a:t>
            </a:r>
            <a:r>
              <a:rPr lang="lv-LV" sz="2200" dirty="0"/>
              <a:t>valsts ekonomikas attīstībā, piemēram, tiecoties panākt Ķīnas preču pārvadājumus pa sauszemi uz Latvijas ostām: sekmējot šādu tranzīta virzienu, vienlaikus pieaug Krievijas loma</a:t>
            </a:r>
          </a:p>
          <a:p>
            <a:pPr marL="0" indent="0">
              <a:buFont typeface="Arial" panose="020B0604020202020204" pitchFamily="34" charset="0"/>
              <a:buNone/>
            </a:pPr>
            <a:endParaRPr lang="lv-LV" sz="2400" dirty="0">
              <a:solidFill>
                <a:srgbClr val="FF0000"/>
              </a:solidFill>
            </a:endParaRPr>
          </a:p>
        </p:txBody>
      </p:sp>
      <p:sp>
        <p:nvSpPr>
          <p:cNvPr id="12" name="Rectangle 11"/>
          <p:cNvSpPr/>
          <p:nvPr/>
        </p:nvSpPr>
        <p:spPr>
          <a:xfrm>
            <a:off x="547525" y="1391145"/>
            <a:ext cx="5647791" cy="5293757"/>
          </a:xfrm>
          <a:prstGeom prst="rect">
            <a:avLst/>
          </a:prstGeom>
        </p:spPr>
        <p:txBody>
          <a:bodyPr wrap="square">
            <a:spAutoFit/>
          </a:bodyPr>
          <a:lstStyle/>
          <a:p>
            <a:r>
              <a:rPr lang="lv-LV" sz="2000" dirty="0"/>
              <a:t>Vērtējot </a:t>
            </a:r>
            <a:r>
              <a:rPr lang="lv-LV" sz="2000" b="1" dirty="0">
                <a:solidFill>
                  <a:srgbClr val="C00000"/>
                </a:solidFill>
              </a:rPr>
              <a:t>ārpolitiku ilgtermiņa perspektīvā</a:t>
            </a:r>
            <a:r>
              <a:rPr lang="lv-LV" sz="2000" dirty="0"/>
              <a:t>, tikpat nozīmīgi ir apzināties, kādas darbības sociālajā, politiskajā, ekonomiskajā, ekoloģiskajā, tehnoloģiju attīstības un citās jomās, sniegs lielākas attīstības iespējas un mazinās draudus globālo ģeopolitisko procesu kontekstā </a:t>
            </a:r>
          </a:p>
          <a:p>
            <a:pPr marL="285750" indent="-285750">
              <a:buFont typeface="Wingdings" panose="05000000000000000000" pitchFamily="2" charset="2"/>
              <a:buChar char="ü"/>
            </a:pPr>
            <a:endParaRPr lang="lv-LV" dirty="0"/>
          </a:p>
          <a:p>
            <a:pPr marL="285750" indent="-285750">
              <a:buFont typeface="Wingdings" panose="05000000000000000000" pitchFamily="2" charset="2"/>
              <a:buChar char="ü"/>
            </a:pPr>
            <a:r>
              <a:rPr lang="lv-LV" sz="2000" dirty="0"/>
              <a:t>Latvijas pozīciju stiprināšana savstarpējā atkarībā un integrācijā</a:t>
            </a:r>
          </a:p>
          <a:p>
            <a:pPr marL="285750" indent="-285750">
              <a:buFont typeface="Wingdings" panose="05000000000000000000" pitchFamily="2" charset="2"/>
              <a:buChar char="ü"/>
            </a:pPr>
            <a:r>
              <a:rPr lang="lv-LV" sz="2000" dirty="0"/>
              <a:t>Sekmēt kapitāla akumulēšanu valstī un sabiedrībā</a:t>
            </a:r>
          </a:p>
          <a:p>
            <a:pPr marL="285750" indent="-285750">
              <a:buFont typeface="Wingdings" panose="05000000000000000000" pitchFamily="2" charset="2"/>
              <a:buChar char="ü"/>
            </a:pPr>
            <a:r>
              <a:rPr lang="lv-LV" sz="2000" dirty="0"/>
              <a:t>Partnervalstu (ne tikai Skandināvijas, bet arī ASV un citu) ekonomiskās klātbūtnes stiprināšana</a:t>
            </a:r>
          </a:p>
          <a:p>
            <a:pPr marL="285750" indent="-285750">
              <a:buFont typeface="Wingdings" panose="05000000000000000000" pitchFamily="2" charset="2"/>
              <a:buChar char="ü"/>
            </a:pPr>
            <a:r>
              <a:rPr lang="lv-LV" sz="2000" dirty="0"/>
              <a:t>Izglītības kā starptautisko attiecību potenciāla nozīmīga elementa (izmantojot iespēju – vairāku pasaules valodu mācīšanās jau pamatskolās, tostarp ķīniešu, arābu un spāņu) un arī izglītības eksporta iespēju pilnveidošana </a:t>
            </a:r>
          </a:p>
        </p:txBody>
      </p:sp>
      <p:sp>
        <p:nvSpPr>
          <p:cNvPr id="13" name="Title 1"/>
          <p:cNvSpPr>
            <a:spLocks noGrp="1"/>
          </p:cNvSpPr>
          <p:nvPr>
            <p:ph type="title"/>
          </p:nvPr>
        </p:nvSpPr>
        <p:spPr>
          <a:xfrm>
            <a:off x="547526" y="229095"/>
            <a:ext cx="10515600" cy="1162050"/>
          </a:xfrm>
        </p:spPr>
        <p:txBody>
          <a:bodyPr>
            <a:normAutofit/>
          </a:bodyPr>
          <a:lstStyle/>
          <a:p>
            <a:r>
              <a:rPr lang="lv-LV" sz="2000" dirty="0"/>
              <a:t>OTRAIS FORUMS</a:t>
            </a:r>
            <a:br>
              <a:rPr lang="lv-LV" sz="2000" dirty="0"/>
            </a:br>
            <a:r>
              <a:rPr lang="lv-LV" sz="2400" b="1" dirty="0"/>
              <a:t>LATVIJAS ATTĪSTĪBAS ĀRĒJIE FAKTORI</a:t>
            </a:r>
            <a:endParaRPr lang="lv-LV" sz="3600" dirty="0"/>
          </a:p>
        </p:txBody>
      </p:sp>
      <p:sp>
        <p:nvSpPr>
          <p:cNvPr id="14" name="Text Placeholder 4"/>
          <p:cNvSpPr txBox="1">
            <a:spLocks/>
          </p:cNvSpPr>
          <p:nvPr/>
        </p:nvSpPr>
        <p:spPr>
          <a:xfrm>
            <a:off x="6770670" y="488272"/>
            <a:ext cx="5421330" cy="3762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lv-LV" sz="3200" b="1" dirty="0">
                <a:solidFill>
                  <a:srgbClr val="C00000"/>
                </a:solidFill>
              </a:rPr>
              <a:t>ĢEOPOLITIKA</a:t>
            </a:r>
          </a:p>
        </p:txBody>
      </p:sp>
    </p:spTree>
    <p:extLst>
      <p:ext uri="{BB962C8B-B14F-4D97-AF65-F5344CB8AC3E}">
        <p14:creationId xmlns:p14="http://schemas.microsoft.com/office/powerpoint/2010/main" val="40104761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1"/>
            <a:ext cx="10881554" cy="945222"/>
          </a:xfrm>
        </p:spPr>
        <p:txBody>
          <a:bodyPr>
            <a:normAutofit/>
          </a:bodyPr>
          <a:lstStyle/>
          <a:p>
            <a:r>
              <a:rPr lang="lv-LV" sz="2000" dirty="0"/>
              <a:t>OTRAIS FORUMS</a:t>
            </a:r>
            <a:br>
              <a:rPr lang="lv-LV" sz="2000" dirty="0"/>
            </a:br>
            <a:r>
              <a:rPr lang="lv-LV" sz="2400" b="1" dirty="0"/>
              <a:t>LATVIJAS ATTĪSTĪBAS ĀRĒJIE FAKTORI</a:t>
            </a:r>
            <a:endParaRPr lang="lv-LV" sz="3600" dirty="0"/>
          </a:p>
        </p:txBody>
      </p:sp>
      <p:sp>
        <p:nvSpPr>
          <p:cNvPr id="4" name="Content Placeholder 3"/>
          <p:cNvSpPr>
            <a:spLocks noGrp="1"/>
          </p:cNvSpPr>
          <p:nvPr>
            <p:ph sz="half" idx="2"/>
          </p:nvPr>
        </p:nvSpPr>
        <p:spPr>
          <a:xfrm>
            <a:off x="462338" y="683581"/>
            <a:ext cx="5849420" cy="6395313"/>
          </a:xfrm>
        </p:spPr>
        <p:txBody>
          <a:bodyPr>
            <a:normAutofit fontScale="70000" lnSpcReduction="20000"/>
          </a:bodyPr>
          <a:lstStyle/>
          <a:p>
            <a:pPr marL="0" indent="0">
              <a:buNone/>
            </a:pPr>
            <a:endParaRPr lang="lv-LV" sz="800" dirty="0"/>
          </a:p>
          <a:p>
            <a:pPr marL="0" indent="0">
              <a:buNone/>
            </a:pPr>
            <a:r>
              <a:rPr lang="lv-LV" sz="2900" b="1" dirty="0">
                <a:solidFill>
                  <a:srgbClr val="C00000"/>
                </a:solidFill>
              </a:rPr>
              <a:t>Tendences globālo procesu kontekstā</a:t>
            </a:r>
          </a:p>
          <a:p>
            <a:pPr marL="0" indent="0">
              <a:buNone/>
            </a:pPr>
            <a:r>
              <a:rPr lang="lv-LV" sz="2900" dirty="0"/>
              <a:t>kas raksturo resursu plūsmas un koncentrāciju pasaulē un arī Latvijā:</a:t>
            </a:r>
          </a:p>
          <a:p>
            <a:pPr lvl="0">
              <a:buFont typeface="Wingdings" panose="05000000000000000000" pitchFamily="2" charset="2"/>
              <a:buChar char="ü"/>
            </a:pPr>
            <a:r>
              <a:rPr lang="lv-LV" sz="2900" dirty="0"/>
              <a:t>Globālajā ekonomikā līdz šim ir pieauguši kopējie reālie ienākumi</a:t>
            </a:r>
          </a:p>
          <a:p>
            <a:pPr lvl="0">
              <a:buFont typeface="Wingdings" panose="05000000000000000000" pitchFamily="2" charset="2"/>
              <a:buChar char="ü"/>
            </a:pPr>
            <a:r>
              <a:rPr lang="lv-LV" sz="2900" dirty="0"/>
              <a:t>Turīgākie ir kļuvuši vēl turīgāki, taču vislielākais ieguvējs globālā mērogā ir vidusslānis</a:t>
            </a:r>
          </a:p>
          <a:p>
            <a:pPr lvl="0">
              <a:buFont typeface="Wingdings" panose="05000000000000000000" pitchFamily="2" charset="2"/>
              <a:buChar char="ü"/>
            </a:pPr>
            <a:r>
              <a:rPr lang="lv-LV" sz="2900" dirty="0"/>
              <a:t>Eiropas Savienība ar noteiktu ilgtermiņā īstenotu labklājības politiku ir labklājības oāze pasaulē – Eiropā tiek veikta puse no pasaules sociālajiem maksājumiem</a:t>
            </a:r>
          </a:p>
          <a:p>
            <a:pPr marL="0" indent="0">
              <a:buNone/>
            </a:pPr>
            <a:r>
              <a:rPr lang="lv-LV" sz="2900" b="1" dirty="0">
                <a:solidFill>
                  <a:srgbClr val="C00000"/>
                </a:solidFill>
              </a:rPr>
              <a:t>Ietekmes efekti </a:t>
            </a:r>
            <a:r>
              <a:rPr lang="lv-LV" sz="2900" dirty="0"/>
              <a:t>nākotnē: </a:t>
            </a:r>
          </a:p>
          <a:p>
            <a:pPr lvl="0">
              <a:buFont typeface="Wingdings" panose="05000000000000000000" pitchFamily="2" charset="2"/>
              <a:buChar char="ü"/>
            </a:pPr>
            <a:r>
              <a:rPr lang="lv-LV" sz="2900" dirty="0"/>
              <a:t>Darba vietu samazināšanās tehnoloģiskā progresa dēļ</a:t>
            </a:r>
          </a:p>
          <a:p>
            <a:pPr lvl="0">
              <a:buFont typeface="Wingdings" panose="05000000000000000000" pitchFamily="2" charset="2"/>
              <a:buChar char="ü"/>
            </a:pPr>
            <a:r>
              <a:rPr lang="lv-LV" sz="2900" dirty="0"/>
              <a:t>Pretrunas starp paaudzēm (pensionēto cilvēku privilēģijas un jauno cilvēku nabadzība)</a:t>
            </a:r>
          </a:p>
          <a:p>
            <a:pPr marL="0" indent="0">
              <a:buNone/>
            </a:pPr>
            <a:r>
              <a:rPr lang="lv-LV" sz="2900" b="1" dirty="0">
                <a:solidFill>
                  <a:srgbClr val="C00000"/>
                </a:solidFill>
              </a:rPr>
              <a:t>Šobrīd</a:t>
            </a:r>
            <a:r>
              <a:rPr lang="lv-LV" sz="2900" dirty="0"/>
              <a:t> ekonomiskie procesi un attiecības mainās un attīstās īpaši strauji un radikāli: arvien skaidrāk iezīmējas </a:t>
            </a:r>
            <a:r>
              <a:rPr lang="lv-LV" sz="2900" b="1" dirty="0">
                <a:solidFill>
                  <a:srgbClr val="C00000"/>
                </a:solidFill>
              </a:rPr>
              <a:t>jaunas aprises – </a:t>
            </a:r>
            <a:r>
              <a:rPr lang="lv-LV" sz="2900" b="1" i="1" dirty="0">
                <a:solidFill>
                  <a:srgbClr val="C00000"/>
                </a:solidFill>
              </a:rPr>
              <a:t>ekosistēmas ekonomikas</a:t>
            </a:r>
            <a:r>
              <a:rPr lang="lv-LV" sz="2900" b="1" dirty="0">
                <a:solidFill>
                  <a:srgbClr val="C00000"/>
                </a:solidFill>
              </a:rPr>
              <a:t> veidošanās</a:t>
            </a:r>
            <a:r>
              <a:rPr lang="lv-LV" sz="2900" dirty="0"/>
              <a:t>, ko raksturo </a:t>
            </a:r>
            <a:r>
              <a:rPr lang="lv-LV" sz="2900" i="1" dirty="0"/>
              <a:t>atvērtība</a:t>
            </a:r>
            <a:r>
              <a:rPr lang="lv-LV" sz="2900" dirty="0"/>
              <a:t> un </a:t>
            </a:r>
            <a:r>
              <a:rPr lang="lv-LV" sz="2900" i="1" dirty="0"/>
              <a:t>dalīšanās</a:t>
            </a:r>
            <a:r>
              <a:rPr lang="lv-LV" sz="2900" dirty="0"/>
              <a:t>, tostarp pelnīšanas iespēja, ļaujot dalīties kapitālā arī citiem, piemēram, klientiem, kas patērē produktu</a:t>
            </a:r>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462445" y="246580"/>
            <a:ext cx="5729555" cy="552410"/>
          </a:xfrm>
        </p:spPr>
        <p:txBody>
          <a:bodyPr>
            <a:noAutofit/>
          </a:bodyPr>
          <a:lstStyle/>
          <a:p>
            <a:r>
              <a:rPr lang="lv-LV" sz="2800" dirty="0">
                <a:solidFill>
                  <a:srgbClr val="C00000"/>
                </a:solidFill>
              </a:rPr>
              <a:t>INVESTĪCIJU UN RESURSU PLŪSMA</a:t>
            </a:r>
          </a:p>
        </p:txBody>
      </p:sp>
      <p:sp>
        <p:nvSpPr>
          <p:cNvPr id="6" name="Content Placeholder 5"/>
          <p:cNvSpPr>
            <a:spLocks noGrp="1"/>
          </p:cNvSpPr>
          <p:nvPr>
            <p:ph sz="quarter" idx="4"/>
          </p:nvPr>
        </p:nvSpPr>
        <p:spPr>
          <a:xfrm>
            <a:off x="6311758" y="798990"/>
            <a:ext cx="5729555" cy="6495662"/>
          </a:xfrm>
        </p:spPr>
        <p:txBody>
          <a:bodyPr>
            <a:normAutofit fontScale="70000" lnSpcReduction="20000"/>
          </a:bodyPr>
          <a:lstStyle/>
          <a:p>
            <a:pPr marL="0" indent="0">
              <a:buNone/>
            </a:pPr>
            <a:r>
              <a:rPr lang="lv-LV" sz="3100" b="1" dirty="0">
                <a:solidFill>
                  <a:srgbClr val="C00000"/>
                </a:solidFill>
              </a:rPr>
              <a:t>Nozīmīgākie faktori</a:t>
            </a:r>
            <a:r>
              <a:rPr lang="lv-LV" sz="3100" dirty="0"/>
              <a:t>, </a:t>
            </a:r>
          </a:p>
          <a:p>
            <a:pPr marL="0" indent="0">
              <a:buNone/>
            </a:pPr>
            <a:r>
              <a:rPr lang="lv-LV" sz="3100" dirty="0"/>
              <a:t>lai Latvija varētu cerēt uz lielāka apjoma investīciju ieplūšanu: </a:t>
            </a:r>
          </a:p>
          <a:p>
            <a:pPr lvl="0">
              <a:buFont typeface="Wingdings" panose="05000000000000000000" pitchFamily="2" charset="2"/>
              <a:buChar char="ü"/>
            </a:pPr>
            <a:r>
              <a:rPr lang="lv-LV" sz="3100" dirty="0"/>
              <a:t>Efektīva investīciju piesaistes infrastruktūra</a:t>
            </a:r>
          </a:p>
          <a:p>
            <a:pPr lvl="0">
              <a:buFont typeface="Wingdings" panose="05000000000000000000" pitchFamily="2" charset="2"/>
              <a:buChar char="ü"/>
            </a:pPr>
            <a:r>
              <a:rPr lang="lv-LV" sz="3100" dirty="0"/>
              <a:t>Pievilcīga dzīves vide – droša, toleranta, ērta, ar kvalitātei atbilstošām izmaksām</a:t>
            </a:r>
          </a:p>
          <a:p>
            <a:pPr lvl="0">
              <a:buFont typeface="Wingdings" panose="05000000000000000000" pitchFamily="2" charset="2"/>
              <a:buChar char="ü"/>
            </a:pPr>
            <a:r>
              <a:rPr lang="lv-LV" sz="3100" dirty="0"/>
              <a:t>Metropole, kas var reprezentēt šīs priekšrocības </a:t>
            </a:r>
          </a:p>
          <a:p>
            <a:pPr marL="0" indent="0">
              <a:buNone/>
            </a:pPr>
            <a:r>
              <a:rPr lang="lv-LV" sz="3100" b="1" dirty="0">
                <a:solidFill>
                  <a:srgbClr val="C00000"/>
                </a:solidFill>
              </a:rPr>
              <a:t>Šobrīd</a:t>
            </a:r>
            <a:r>
              <a:rPr lang="lv-LV" sz="3100" b="1" dirty="0"/>
              <a:t> </a:t>
            </a:r>
            <a:r>
              <a:rPr lang="lv-LV" sz="3100" b="1" dirty="0">
                <a:solidFill>
                  <a:srgbClr val="C00000"/>
                </a:solidFill>
              </a:rPr>
              <a:t>Rīga kā metropole nepilda šādas funkcijas</a:t>
            </a:r>
            <a:r>
              <a:rPr lang="lv-LV" sz="3100" dirty="0">
                <a:solidFill>
                  <a:srgbClr val="C00000"/>
                </a:solidFill>
              </a:rPr>
              <a:t>. </a:t>
            </a:r>
            <a:r>
              <a:rPr lang="lv-LV" sz="3100" dirty="0"/>
              <a:t>Jābūt mērķim: </a:t>
            </a:r>
            <a:r>
              <a:rPr lang="lv-LV" sz="3100" b="1" dirty="0">
                <a:solidFill>
                  <a:srgbClr val="C00000"/>
                </a:solidFill>
              </a:rPr>
              <a:t>Rīgai kļūt par pasaules top 10 pievilcīgāko pilsētu </a:t>
            </a:r>
            <a:r>
              <a:rPr lang="lv-LV" sz="3100" dirty="0"/>
              <a:t>vismaz tādās jomās, kā izglītības iegūšana, kulinārais galamērķis, kultūras notikumu un objektu vieta, Eiropas top 40 lidosta</a:t>
            </a:r>
          </a:p>
          <a:p>
            <a:pPr marL="0" indent="0">
              <a:buNone/>
            </a:pPr>
            <a:r>
              <a:rPr lang="lv-LV" sz="3100" dirty="0"/>
              <a:t>Pasaulē šobrīd turība koncentrējās megapolēs. Latvijas pozīcijas uzlabos </a:t>
            </a:r>
            <a:r>
              <a:rPr lang="lv-LV" sz="3100" b="1" dirty="0">
                <a:solidFill>
                  <a:srgbClr val="C00000"/>
                </a:solidFill>
              </a:rPr>
              <a:t>nokļūšanas iespējas līdz megapolēm</a:t>
            </a:r>
            <a:r>
              <a:rPr lang="lv-LV" sz="3100" dirty="0"/>
              <a:t> (</a:t>
            </a:r>
            <a:r>
              <a:rPr lang="lv-LV" sz="3100" i="1" dirty="0" err="1"/>
              <a:t>RailBaltic</a:t>
            </a:r>
            <a:r>
              <a:rPr lang="lv-LV" sz="3100" dirty="0"/>
              <a:t> loma)</a:t>
            </a:r>
          </a:p>
          <a:p>
            <a:pPr marL="0" indent="0">
              <a:buNone/>
            </a:pPr>
            <a:r>
              <a:rPr lang="lv-LV" sz="3100" dirty="0">
                <a:solidFill>
                  <a:schemeClr val="accent6">
                    <a:lumMod val="75000"/>
                  </a:schemeClr>
                </a:solidFill>
              </a:rPr>
              <a:t>«Rīga būs nozīmīgs kultūras, tūrisma un biznesa centrs Baltijas jūras reģiona centrā. Pilsētu un lauku partnerība nodrošinās augstu dzīves kvalitāti visā Latvijas teritorijā» </a:t>
            </a:r>
            <a:r>
              <a:rPr lang="lv-LV" sz="3200" dirty="0">
                <a:solidFill>
                  <a:schemeClr val="accent6">
                    <a:lumMod val="75000"/>
                  </a:schemeClr>
                </a:solidFill>
              </a:rPr>
              <a:t>(NAP 2014. – 2020.)</a:t>
            </a:r>
            <a:endParaRPr lang="lv-LV" sz="3100" dirty="0">
              <a:solidFill>
                <a:schemeClr val="accent6">
                  <a:lumMod val="75000"/>
                </a:schemeClr>
              </a:solidFill>
            </a:endParaRPr>
          </a:p>
          <a:p>
            <a:endParaRPr lang="lv-LV" dirty="0"/>
          </a:p>
        </p:txBody>
      </p:sp>
    </p:spTree>
    <p:extLst>
      <p:ext uri="{BB962C8B-B14F-4D97-AF65-F5344CB8AC3E}">
        <p14:creationId xmlns:p14="http://schemas.microsoft.com/office/powerpoint/2010/main" val="40741262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1"/>
            <a:ext cx="10881554" cy="1160980"/>
          </a:xfrm>
        </p:spPr>
        <p:txBody>
          <a:bodyPr>
            <a:normAutofit/>
          </a:bodyPr>
          <a:lstStyle/>
          <a:p>
            <a:r>
              <a:rPr lang="lv-LV" sz="2000" dirty="0"/>
              <a:t>OTRAIS FORUMS</a:t>
            </a:r>
            <a:br>
              <a:rPr lang="lv-LV" sz="2000" dirty="0"/>
            </a:br>
            <a:r>
              <a:rPr lang="lv-LV" sz="2400" b="1" dirty="0"/>
              <a:t>LATVIJAS ATTĪSTĪBAS ĀRĒJIE FAKTORI</a:t>
            </a:r>
            <a:endParaRPr lang="lv-LV" sz="4000" dirty="0"/>
          </a:p>
        </p:txBody>
      </p:sp>
      <p:sp>
        <p:nvSpPr>
          <p:cNvPr id="4" name="Content Placeholder 3"/>
          <p:cNvSpPr>
            <a:spLocks noGrp="1"/>
          </p:cNvSpPr>
          <p:nvPr>
            <p:ph sz="half" idx="2"/>
          </p:nvPr>
        </p:nvSpPr>
        <p:spPr>
          <a:xfrm>
            <a:off x="462338" y="1160980"/>
            <a:ext cx="5537770" cy="5697020"/>
          </a:xfrm>
        </p:spPr>
        <p:txBody>
          <a:bodyPr>
            <a:normAutofit lnSpcReduction="10000"/>
          </a:bodyPr>
          <a:lstStyle/>
          <a:p>
            <a:pPr marL="0" indent="0">
              <a:buNone/>
            </a:pPr>
            <a:r>
              <a:rPr lang="lv-LV" sz="2200" b="1" dirty="0">
                <a:solidFill>
                  <a:srgbClr val="FF0000"/>
                </a:solidFill>
              </a:rPr>
              <a:t>Svarīgi</a:t>
            </a:r>
            <a:r>
              <a:rPr lang="lv-LV" sz="2200" dirty="0"/>
              <a:t>,</a:t>
            </a:r>
          </a:p>
          <a:p>
            <a:pPr marL="0" indent="0">
              <a:buNone/>
            </a:pPr>
            <a:r>
              <a:rPr lang="lv-LV" sz="2000" dirty="0"/>
              <a:t>lai Latvijā veidotos:</a:t>
            </a:r>
          </a:p>
          <a:p>
            <a:pPr>
              <a:buFont typeface="Wingdings" panose="05000000000000000000" pitchFamily="2" charset="2"/>
              <a:buChar char="ü"/>
            </a:pPr>
            <a:r>
              <a:rPr lang="lv-LV" sz="2000" dirty="0"/>
              <a:t>Labvēlīgi nosacījumi tehnoloģisko attīstības iespēju izmantošanai</a:t>
            </a:r>
          </a:p>
          <a:p>
            <a:pPr>
              <a:buFont typeface="Wingdings" panose="05000000000000000000" pitchFamily="2" charset="2"/>
              <a:buChar char="ü"/>
            </a:pPr>
            <a:r>
              <a:rPr lang="lv-LV" sz="2000" dirty="0"/>
              <a:t>Kvalitatīvs cilvēkkapitāls – gan augsti kvalificētu un izglītotu, gan izcilu cilvēku kritiskā masa, tostarp tādu, kas radīs jaunas un globāli konkurētspējīgas biznesa nišas</a:t>
            </a:r>
          </a:p>
          <a:p>
            <a:pPr marL="0" indent="0">
              <a:buNone/>
            </a:pPr>
            <a:r>
              <a:rPr lang="lv-LV" sz="2200" b="1" dirty="0">
                <a:solidFill>
                  <a:srgbClr val="FF0000"/>
                </a:solidFill>
              </a:rPr>
              <a:t>Priekšnoteikumi</a:t>
            </a:r>
            <a:r>
              <a:rPr lang="lv-LV" sz="2200" dirty="0"/>
              <a:t>: </a:t>
            </a:r>
          </a:p>
          <a:p>
            <a:pPr marL="0" indent="0">
              <a:buNone/>
            </a:pPr>
            <a:r>
              <a:rPr lang="lv-LV" sz="2000" dirty="0"/>
              <a:t>metropoles pievilcīgums, kvalitatīva, starptautiski konkurētspējīga izglītības sistēma un moderna pētniecība</a:t>
            </a:r>
          </a:p>
          <a:p>
            <a:pPr marL="0" indent="0">
              <a:buNone/>
            </a:pPr>
            <a:r>
              <a:rPr lang="lv-LV" sz="2200" b="1" dirty="0">
                <a:solidFill>
                  <a:srgbClr val="FF0000"/>
                </a:solidFill>
              </a:rPr>
              <a:t>Nepieciešamas</a:t>
            </a:r>
          </a:p>
          <a:p>
            <a:pPr marL="0" indent="0">
              <a:buNone/>
            </a:pPr>
            <a:r>
              <a:rPr lang="lv-LV" sz="2000" dirty="0"/>
              <a:t>investīcijas vidē un cilvēkos. Tostarp, ir jāiegulda pētniecībā, turklāt – ievērojami lielākā apjomā nekā līdz šim, vairāk uzmanības pievēršot tehniskajai kompetencei</a:t>
            </a:r>
          </a:p>
        </p:txBody>
      </p:sp>
      <p:sp>
        <p:nvSpPr>
          <p:cNvPr id="5" name="Text Placeholder 4"/>
          <p:cNvSpPr>
            <a:spLocks noGrp="1"/>
          </p:cNvSpPr>
          <p:nvPr>
            <p:ph type="body" sz="quarter" idx="3"/>
          </p:nvPr>
        </p:nvSpPr>
        <p:spPr>
          <a:xfrm>
            <a:off x="6109701" y="246580"/>
            <a:ext cx="6082300" cy="596799"/>
          </a:xfrm>
        </p:spPr>
        <p:txBody>
          <a:bodyPr>
            <a:noAutofit/>
          </a:bodyPr>
          <a:lstStyle/>
          <a:p>
            <a:r>
              <a:rPr lang="lv-LV" sz="3200" dirty="0">
                <a:solidFill>
                  <a:srgbClr val="FF0000"/>
                </a:solidFill>
              </a:rPr>
              <a:t>INVESTĪCIJU UN RESURSU PLŪSMA</a:t>
            </a:r>
          </a:p>
        </p:txBody>
      </p:sp>
      <p:sp>
        <p:nvSpPr>
          <p:cNvPr id="6" name="Content Placeholder 5"/>
          <p:cNvSpPr>
            <a:spLocks noGrp="1"/>
          </p:cNvSpPr>
          <p:nvPr>
            <p:ph sz="quarter" idx="4"/>
          </p:nvPr>
        </p:nvSpPr>
        <p:spPr>
          <a:xfrm>
            <a:off x="6000108" y="1068512"/>
            <a:ext cx="6082301" cy="6226140"/>
          </a:xfrm>
        </p:spPr>
        <p:txBody>
          <a:bodyPr>
            <a:normAutofit/>
          </a:bodyPr>
          <a:lstStyle/>
          <a:p>
            <a:pPr>
              <a:buFont typeface="Wingdings" panose="05000000000000000000" pitchFamily="2" charset="2"/>
              <a:buChar char="ü"/>
            </a:pPr>
            <a:r>
              <a:rPr lang="lv-LV" sz="2200" dirty="0"/>
              <a:t>Lai neveidotos konflikts starp tehnoloģiju attīstību tempu (izmaiņām dzīves vidē un nodarbinātības struktūrā) un cilvēku iespējām to pieņemt vai ar to sadzīvot, svarīga ir kompetenču pilnveidošanas iespēja strauji mainīgajos apstākļos</a:t>
            </a:r>
          </a:p>
          <a:p>
            <a:pPr>
              <a:buFont typeface="Wingdings" panose="05000000000000000000" pitchFamily="2" charset="2"/>
              <a:buChar char="ü"/>
            </a:pPr>
            <a:r>
              <a:rPr lang="lv-LV" sz="2200" dirty="0"/>
              <a:t>Mūžizglītības loma</a:t>
            </a:r>
          </a:p>
          <a:p>
            <a:pPr marL="0" indent="0">
              <a:buNone/>
            </a:pPr>
            <a:r>
              <a:rPr lang="lv-LV" sz="2200" dirty="0"/>
              <a:t>Tomēr</a:t>
            </a:r>
            <a:r>
              <a:rPr lang="lv-LV" sz="2200" dirty="0">
                <a:solidFill>
                  <a:srgbClr val="FF0000"/>
                </a:solidFill>
              </a:rPr>
              <a:t> </a:t>
            </a:r>
          </a:p>
          <a:p>
            <a:pPr marL="0" indent="0">
              <a:buNone/>
            </a:pPr>
            <a:r>
              <a:rPr lang="lv-LV" sz="2200" dirty="0">
                <a:solidFill>
                  <a:srgbClr val="C00000"/>
                </a:solidFill>
              </a:rPr>
              <a:t>Latvijas globālā pievilcība investīcijām un cilvēku plūsmām (tostarp kā tūrisma galamērķis un dzīves vide) var izrietēt arī no tā, ka Latvija ir reti apdzīvota valsts ar mozaīkas tipa ainavu, pievilcīgu metropoli, spēju ražot kvalitatīvu pārtiku, samērā piesātinātu kultūras dzīvi </a:t>
            </a:r>
          </a:p>
          <a:p>
            <a:pPr marL="0" indent="0">
              <a:buNone/>
            </a:pPr>
            <a:r>
              <a:rPr lang="lv-LV" sz="2200" dirty="0"/>
              <a:t>= Lielākas attīstības diversifikācijas iespējas – papildu biznesa iespējas un lielāks nodarbinātības potenciāls. Aptver plašāku iedzīvotāju daļu un mazāk pakļauts tehnoloģiju ietekmētām pārmaiņām</a:t>
            </a:r>
          </a:p>
          <a:p>
            <a:pPr marL="0" indent="0">
              <a:buNone/>
            </a:pPr>
            <a:endParaRPr lang="lv-LV" dirty="0"/>
          </a:p>
        </p:txBody>
      </p:sp>
    </p:spTree>
    <p:extLst>
      <p:ext uri="{BB962C8B-B14F-4D97-AF65-F5344CB8AC3E}">
        <p14:creationId xmlns:p14="http://schemas.microsoft.com/office/powerpoint/2010/main" val="302862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30315" y="421969"/>
            <a:ext cx="11120527" cy="646331"/>
          </a:xfrm>
          <a:prstGeom prst="rect">
            <a:avLst/>
          </a:prstGeom>
        </p:spPr>
        <p:txBody>
          <a:bodyPr wrap="square">
            <a:spAutoFit/>
          </a:bodyPr>
          <a:lstStyle/>
          <a:p>
            <a:r>
              <a:rPr lang="lv-LV" sz="3600" b="1" dirty="0">
                <a:solidFill>
                  <a:srgbClr val="C00000"/>
                </a:solidFill>
              </a:rPr>
              <a:t>FORUMU CIKLS LATVIJAS FORMULA 2050 </a:t>
            </a:r>
          </a:p>
        </p:txBody>
      </p:sp>
      <p:sp>
        <p:nvSpPr>
          <p:cNvPr id="7" name="Rectangle 6">
            <a:extLst>
              <a:ext uri="{FF2B5EF4-FFF2-40B4-BE49-F238E27FC236}">
                <a16:creationId xmlns="" xmlns:a16="http://schemas.microsoft.com/office/drawing/2014/main" id="{E9380E45-CC68-4A52-BA03-F2AB1DAC8773}"/>
              </a:ext>
            </a:extLst>
          </p:cNvPr>
          <p:cNvSpPr/>
          <p:nvPr/>
        </p:nvSpPr>
        <p:spPr>
          <a:xfrm>
            <a:off x="532660" y="1068300"/>
            <a:ext cx="4474346" cy="6524863"/>
          </a:xfrm>
          <a:prstGeom prst="rect">
            <a:avLst/>
          </a:prstGeom>
        </p:spPr>
        <p:txBody>
          <a:bodyPr wrap="square">
            <a:spAutoFit/>
          </a:bodyPr>
          <a:lstStyle/>
          <a:p>
            <a:r>
              <a:rPr lang="lv-LV" sz="2800" b="1" dirty="0"/>
              <a:t>Pirmais forums </a:t>
            </a:r>
          </a:p>
          <a:p>
            <a:r>
              <a:rPr lang="lv-LV" sz="2800" b="1" dirty="0"/>
              <a:t>«Latvijas attīstības iekšējie faktori»</a:t>
            </a:r>
          </a:p>
          <a:p>
            <a:r>
              <a:rPr lang="lv-LV" sz="2800" dirty="0"/>
              <a:t>2017. gada 20. oktobrī Latvijas Universitātes Akadēmiskajā centrā</a:t>
            </a:r>
          </a:p>
          <a:p>
            <a:endParaRPr lang="lv-LV" sz="2800" dirty="0"/>
          </a:p>
          <a:p>
            <a:r>
              <a:rPr lang="lv-LV" sz="2800" b="1" dirty="0"/>
              <a:t>Otrais forums </a:t>
            </a:r>
          </a:p>
          <a:p>
            <a:r>
              <a:rPr lang="lv-LV" sz="2800" b="1" dirty="0"/>
              <a:t>«Latvijas attīstības ārējie faktori»</a:t>
            </a:r>
            <a:endParaRPr lang="lv-LV" sz="2800" dirty="0"/>
          </a:p>
          <a:p>
            <a:r>
              <a:rPr lang="lv-LV" sz="2800" dirty="0"/>
              <a:t>2018. gada 16. februārī Latvijas Universitātes Akadēmiskajā centrā</a:t>
            </a:r>
          </a:p>
          <a:p>
            <a:endParaRPr lang="lv-LV" dirty="0"/>
          </a:p>
          <a:p>
            <a:r>
              <a:rPr lang="lv-LV" dirty="0"/>
              <a:t>. </a:t>
            </a:r>
          </a:p>
          <a:p>
            <a:endParaRPr lang="lv-LV" dirty="0"/>
          </a:p>
        </p:txBody>
      </p:sp>
      <p:pic>
        <p:nvPicPr>
          <p:cNvPr id="8" name="Attēls 4">
            <a:extLst>
              <a:ext uri="{FF2B5EF4-FFF2-40B4-BE49-F238E27FC236}">
                <a16:creationId xmlns="" xmlns:a16="http://schemas.microsoft.com/office/drawing/2014/main" id="{E621110B-1B08-4A5C-9F7C-E24A9D9E1405}"/>
              </a:ext>
            </a:extLst>
          </p:cNvPr>
          <p:cNvPicPr/>
          <p:nvPr/>
        </p:nvPicPr>
        <p:blipFill rotWithShape="1">
          <a:blip r:embed="rId2" cstate="print">
            <a:extLst>
              <a:ext uri="{28A0092B-C50C-407E-A947-70E740481C1C}">
                <a14:useLocalDpi xmlns:a14="http://schemas.microsoft.com/office/drawing/2010/main" val="0"/>
              </a:ext>
            </a:extLst>
          </a:blip>
          <a:srcRect b="13423"/>
          <a:stretch/>
        </p:blipFill>
        <p:spPr bwMode="auto">
          <a:xfrm>
            <a:off x="5137769" y="1152191"/>
            <a:ext cx="6415362" cy="489749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287147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0"/>
            <a:ext cx="10881554" cy="1315093"/>
          </a:xfrm>
        </p:spPr>
        <p:txBody>
          <a:bodyPr>
            <a:normAutofit/>
          </a:bodyPr>
          <a:lstStyle/>
          <a:p>
            <a:r>
              <a:rPr lang="lv-LV" sz="2000" dirty="0"/>
              <a:t>OTRAIS FORUMS</a:t>
            </a:r>
            <a:br>
              <a:rPr lang="lv-LV" sz="2000" dirty="0"/>
            </a:br>
            <a:r>
              <a:rPr lang="lv-LV" sz="2400" b="1" dirty="0"/>
              <a:t>LATVIJAS ATTĪSTĪBAS ĀRĒJIE FAKTORI</a:t>
            </a:r>
            <a:endParaRPr lang="lv-LV" sz="3600" dirty="0"/>
          </a:p>
        </p:txBody>
      </p:sp>
      <p:sp>
        <p:nvSpPr>
          <p:cNvPr id="4" name="Content Placeholder 3"/>
          <p:cNvSpPr>
            <a:spLocks noGrp="1"/>
          </p:cNvSpPr>
          <p:nvPr>
            <p:ph sz="half" idx="2"/>
          </p:nvPr>
        </p:nvSpPr>
        <p:spPr>
          <a:xfrm>
            <a:off x="462337" y="1160980"/>
            <a:ext cx="6000108" cy="5917914"/>
          </a:xfrm>
        </p:spPr>
        <p:txBody>
          <a:bodyPr>
            <a:normAutofit/>
          </a:bodyPr>
          <a:lstStyle/>
          <a:p>
            <a:pPr marL="0" indent="0">
              <a:buNone/>
            </a:pPr>
            <a:r>
              <a:rPr lang="lv-LV" sz="2200" b="1" dirty="0">
                <a:solidFill>
                  <a:srgbClr val="C00000"/>
                </a:solidFill>
              </a:rPr>
              <a:t>Globālās tendences</a:t>
            </a:r>
          </a:p>
          <a:p>
            <a:pPr marL="0" indent="0">
              <a:buNone/>
            </a:pPr>
            <a:r>
              <a:rPr lang="lv-LV" sz="2200" dirty="0"/>
              <a:t>Visradikālākās un visu sabiedrību ietekmējošas pārmaiņas </a:t>
            </a:r>
            <a:r>
              <a:rPr lang="lv-LV" sz="2200" b="1" dirty="0">
                <a:solidFill>
                  <a:srgbClr val="C00000"/>
                </a:solidFill>
              </a:rPr>
              <a:t>šobrīd</a:t>
            </a:r>
            <a:r>
              <a:rPr lang="lv-LV" sz="2200" dirty="0"/>
              <a:t>:</a:t>
            </a:r>
          </a:p>
          <a:p>
            <a:pPr lvl="0">
              <a:buFont typeface="Wingdings" panose="05000000000000000000" pitchFamily="2" charset="2"/>
              <a:buChar char="ü"/>
            </a:pPr>
            <a:r>
              <a:rPr lang="lv-LV" sz="2200" dirty="0"/>
              <a:t>transports – bezpilota auto, droni </a:t>
            </a:r>
          </a:p>
          <a:p>
            <a:pPr lvl="0">
              <a:buFont typeface="Wingdings" panose="05000000000000000000" pitchFamily="2" charset="2"/>
              <a:buChar char="ü"/>
            </a:pPr>
            <a:r>
              <a:rPr lang="lv-LV" sz="2200" dirty="0"/>
              <a:t>medicīna – lielie dati, tostarp apjomīga informācija par faktoriem, kas ietekmē dažādu hronisko saslimšanu rašanos un no tā izrietošās slimību preventīvas novēršanas iespējas (agrīnā diagnostika), DNS analīzes un ģenētisko labojumu tehnoloģijas, robotizētie risinājumi, veicot ārstēšanu, ārstēšanas individuālā pielāgošana </a:t>
            </a:r>
          </a:p>
          <a:p>
            <a:pPr marL="0" lvl="0" indent="0">
              <a:buNone/>
            </a:pPr>
            <a:endParaRPr lang="lv-LV" sz="800" dirty="0"/>
          </a:p>
          <a:p>
            <a:pPr marL="0" indent="0">
              <a:buNone/>
            </a:pPr>
            <a:r>
              <a:rPr lang="lv-LV" sz="2400" b="1" dirty="0">
                <a:solidFill>
                  <a:srgbClr val="C00000"/>
                </a:solidFill>
              </a:rPr>
              <a:t>Tehnoloģiju jomā raksturīgākā globālā tendence līdztekus straujai tehnoloģiju attīstībai ir vēl dinamiskāka tehnoloģiju ieviešana</a:t>
            </a:r>
          </a:p>
          <a:p>
            <a:pPr lvl="0"/>
            <a:endParaRPr lang="lv-LV" sz="2600" dirty="0"/>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391923" y="246580"/>
            <a:ext cx="5800078" cy="914400"/>
          </a:xfrm>
        </p:spPr>
        <p:txBody>
          <a:bodyPr>
            <a:noAutofit/>
          </a:bodyPr>
          <a:lstStyle/>
          <a:p>
            <a:r>
              <a:rPr lang="lv-LV" sz="3200" dirty="0">
                <a:solidFill>
                  <a:srgbClr val="C00000"/>
                </a:solidFill>
              </a:rPr>
              <a:t>TEHNOLOĢIJU GLOBĀLĀS TENDENCES</a:t>
            </a:r>
          </a:p>
        </p:txBody>
      </p:sp>
      <p:sp>
        <p:nvSpPr>
          <p:cNvPr id="6" name="Content Placeholder 5"/>
          <p:cNvSpPr>
            <a:spLocks noGrp="1"/>
          </p:cNvSpPr>
          <p:nvPr>
            <p:ph sz="quarter" idx="4"/>
          </p:nvPr>
        </p:nvSpPr>
        <p:spPr>
          <a:xfrm>
            <a:off x="6462445" y="1160980"/>
            <a:ext cx="5578868" cy="6133672"/>
          </a:xfrm>
        </p:spPr>
        <p:txBody>
          <a:bodyPr>
            <a:normAutofit/>
          </a:bodyPr>
          <a:lstStyle/>
          <a:p>
            <a:pPr marL="0" indent="0">
              <a:buNone/>
            </a:pPr>
            <a:r>
              <a:rPr lang="lv-LV" sz="2200" b="1" dirty="0">
                <a:solidFill>
                  <a:srgbClr val="C00000"/>
                </a:solidFill>
              </a:rPr>
              <a:t>Latvijā ir tālredzīgi meklēt nišas un attīstīt kompetences, kas radītu iespēju iekļauties globālajos zināšanu radīšanas procesos un vērtību pievienošanas ķēdēs tajās tehnoloģiju jomās, kurās šobrīd globālā mērogā notiek radikālas un visu sabiedrību ietekmējošas pārmaiņas</a:t>
            </a:r>
          </a:p>
          <a:p>
            <a:pPr>
              <a:buFont typeface="Wingdings" panose="05000000000000000000" pitchFamily="2" charset="2"/>
              <a:buChar char="ü"/>
            </a:pPr>
            <a:r>
              <a:rPr lang="lv-LV" sz="2200" b="1" dirty="0">
                <a:solidFill>
                  <a:srgbClr val="C00000"/>
                </a:solidFill>
              </a:rPr>
              <a:t>Valsts loma </a:t>
            </a:r>
            <a:r>
              <a:rPr lang="lv-LV" sz="2200" dirty="0"/>
              <a:t>– radīt priekšnoteikumus tehnoloģiju attīstības tendencēm un dinamikai, atbilstošu izglītības sistēmu un zinātnes potenciālu, veidot modernu, efektīvu un vienlaikus drošu datu aprites ekosistēmu, kā arī atbilstošu tiesisko vidi</a:t>
            </a:r>
          </a:p>
          <a:p>
            <a:pPr marL="0" indent="0">
              <a:buNone/>
            </a:pPr>
            <a:r>
              <a:rPr lang="lv-LV" sz="2200" b="1" dirty="0">
                <a:solidFill>
                  <a:srgbClr val="C00000"/>
                </a:solidFill>
              </a:rPr>
              <a:t>Datos balstīta (vai datu virzīta) sabiedrība </a:t>
            </a:r>
            <a:r>
              <a:rPr lang="lv-LV" sz="2200" dirty="0">
                <a:solidFill>
                  <a:srgbClr val="C00000"/>
                </a:solidFill>
              </a:rPr>
              <a:t>– tāds valsts un sabiedrības sociālo un ekonomisko procesu attīstības modelis, kas vienlaikus piedāvā virzienus integrētām rīcības programmām</a:t>
            </a:r>
          </a:p>
          <a:p>
            <a:pPr marL="0" indent="0">
              <a:buNone/>
            </a:pPr>
            <a:endParaRPr lang="lv-LV" sz="2400" dirty="0">
              <a:solidFill>
                <a:srgbClr val="C00000"/>
              </a:solidFill>
            </a:endParaRPr>
          </a:p>
          <a:p>
            <a:pPr marL="0" indent="0">
              <a:buNone/>
            </a:pPr>
            <a:endParaRPr lang="lv-LV" dirty="0"/>
          </a:p>
          <a:p>
            <a:endParaRPr lang="lv-LV" dirty="0"/>
          </a:p>
        </p:txBody>
      </p:sp>
    </p:spTree>
    <p:extLst>
      <p:ext uri="{BB962C8B-B14F-4D97-AF65-F5344CB8AC3E}">
        <p14:creationId xmlns:p14="http://schemas.microsoft.com/office/powerpoint/2010/main" val="391356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1"/>
            <a:ext cx="10881554" cy="1160980"/>
          </a:xfrm>
        </p:spPr>
        <p:txBody>
          <a:bodyPr>
            <a:normAutofit/>
          </a:bodyPr>
          <a:lstStyle/>
          <a:p>
            <a:r>
              <a:rPr lang="lv-LV" sz="2000" dirty="0"/>
              <a:t>OTRAIS FORUMS</a:t>
            </a:r>
            <a:br>
              <a:rPr lang="lv-LV" sz="2000" dirty="0"/>
            </a:br>
            <a:r>
              <a:rPr lang="lv-LV" sz="2400" b="1" dirty="0"/>
              <a:t>LATVIJAS ATTĪSTĪBAS ĀRĒJIE FAKTORI</a:t>
            </a:r>
            <a:endParaRPr lang="lv-LV" sz="3600" b="1" dirty="0"/>
          </a:p>
        </p:txBody>
      </p:sp>
      <p:sp>
        <p:nvSpPr>
          <p:cNvPr id="4" name="Content Placeholder 3"/>
          <p:cNvSpPr>
            <a:spLocks noGrp="1"/>
          </p:cNvSpPr>
          <p:nvPr>
            <p:ph sz="half" idx="2"/>
          </p:nvPr>
        </p:nvSpPr>
        <p:spPr>
          <a:xfrm>
            <a:off x="462337" y="1089061"/>
            <a:ext cx="5774076" cy="6482993"/>
          </a:xfrm>
        </p:spPr>
        <p:txBody>
          <a:bodyPr>
            <a:normAutofit/>
          </a:bodyPr>
          <a:lstStyle/>
          <a:p>
            <a:pPr marL="0" indent="0">
              <a:buNone/>
            </a:pPr>
            <a:r>
              <a:rPr lang="lv-LV" sz="2200" b="1" dirty="0">
                <a:solidFill>
                  <a:srgbClr val="C00000"/>
                </a:solidFill>
              </a:rPr>
              <a:t>Priekšnoteikumi,</a:t>
            </a:r>
          </a:p>
          <a:p>
            <a:pPr marL="0" indent="0">
              <a:buNone/>
            </a:pPr>
            <a:r>
              <a:rPr lang="lv-LV" sz="2000" dirty="0"/>
              <a:t>lai Latvijā veidotos datos balstīta sabiedrība un valsts:</a:t>
            </a:r>
          </a:p>
          <a:p>
            <a:pPr lvl="0">
              <a:buFont typeface="Wingdings" panose="05000000000000000000" pitchFamily="2" charset="2"/>
              <a:buChar char="ü"/>
            </a:pPr>
            <a:r>
              <a:rPr lang="lv-LV" sz="2000" dirty="0"/>
              <a:t>Latvijas viedās specializācijas stratēģija, IKT nozares noteikšanu par vienu no viedās specializācijas jomām</a:t>
            </a:r>
          </a:p>
          <a:p>
            <a:pPr lvl="0">
              <a:buFont typeface="Wingdings" panose="05000000000000000000" pitchFamily="2" charset="2"/>
              <a:buChar char="ü"/>
            </a:pPr>
            <a:r>
              <a:rPr lang="lv-LV" sz="2000" dirty="0"/>
              <a:t>Veidot (izprast) sadarbības mehānismus starp procesa virzītajiem – augstākās izglītības un pētniecības institūcijām, industriju partneriem </a:t>
            </a:r>
          </a:p>
          <a:p>
            <a:pPr marL="0" indent="0">
              <a:buNone/>
            </a:pPr>
            <a:r>
              <a:rPr lang="lv-LV" sz="2000" dirty="0"/>
              <a:t>Latvijā pastāv </a:t>
            </a:r>
            <a:r>
              <a:rPr lang="lv-LV" sz="2000" b="1" dirty="0">
                <a:solidFill>
                  <a:srgbClr val="C00000"/>
                </a:solidFill>
              </a:rPr>
              <a:t>arī citas zinātnes ekselencē balstītas nišas</a:t>
            </a:r>
            <a:r>
              <a:rPr lang="lv-LV" sz="2000" dirty="0"/>
              <a:t>, viedās specializācijas jomas – jaunu materiālu izveide ar iespējām tos izmantot enerģētikā, vieglāku un lētāku akumulatoru izstrādē (LU CFI), jaunu organisko savienojumu sintezēšanā (OSI)</a:t>
            </a:r>
          </a:p>
          <a:p>
            <a:pPr marL="0" indent="0">
              <a:buNone/>
            </a:pPr>
            <a:r>
              <a:rPr lang="lv-LV" sz="2000" b="1" dirty="0">
                <a:solidFill>
                  <a:srgbClr val="C00000"/>
                </a:solidFill>
              </a:rPr>
              <a:t>Zinātnes ietilpīgu nišu potenciāla attīstīšana sadarbībā ar Baltijas un citu valstu zinātnes centriem, resursu un infrastruktūras koplietošana</a:t>
            </a:r>
          </a:p>
          <a:p>
            <a:pPr marL="0" lvl="0" indent="0">
              <a:buNone/>
            </a:pPr>
            <a:endParaRPr lang="lv-LV" sz="2600" dirty="0"/>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462445" y="246580"/>
            <a:ext cx="5729555" cy="842481"/>
          </a:xfrm>
        </p:spPr>
        <p:txBody>
          <a:bodyPr>
            <a:noAutofit/>
          </a:bodyPr>
          <a:lstStyle/>
          <a:p>
            <a:r>
              <a:rPr lang="lv-LV" sz="3200" dirty="0">
                <a:solidFill>
                  <a:srgbClr val="C00000"/>
                </a:solidFill>
              </a:rPr>
              <a:t>TEHNOLOĢIJU GLOBĀLĀS TENDENCES</a:t>
            </a:r>
          </a:p>
        </p:txBody>
      </p:sp>
      <p:sp>
        <p:nvSpPr>
          <p:cNvPr id="6" name="Content Placeholder 5"/>
          <p:cNvSpPr>
            <a:spLocks noGrp="1"/>
          </p:cNvSpPr>
          <p:nvPr>
            <p:ph sz="quarter" idx="4"/>
          </p:nvPr>
        </p:nvSpPr>
        <p:spPr>
          <a:xfrm>
            <a:off x="6462445" y="1089061"/>
            <a:ext cx="5578868" cy="6205591"/>
          </a:xfrm>
        </p:spPr>
        <p:txBody>
          <a:bodyPr>
            <a:normAutofit fontScale="85000" lnSpcReduction="20000"/>
          </a:bodyPr>
          <a:lstStyle/>
          <a:p>
            <a:pPr marL="0" indent="0">
              <a:buNone/>
            </a:pPr>
            <a:r>
              <a:rPr lang="lv-LV" sz="2600" b="1" dirty="0">
                <a:solidFill>
                  <a:srgbClr val="C00000"/>
                </a:solidFill>
              </a:rPr>
              <a:t>Tehnoloģijas un uzņēmējdarbības vide</a:t>
            </a:r>
          </a:p>
          <a:p>
            <a:pPr marL="0" indent="0">
              <a:buNone/>
            </a:pPr>
            <a:r>
              <a:rPr lang="lv-LV" sz="2400" dirty="0"/>
              <a:t>Lai veidotu augstu zināšanu radīšanas un pārneses potenciālu, tehnoloģiju attīstīšanā un pielāgošanā biznesam, ir </a:t>
            </a:r>
            <a:r>
              <a:rPr lang="lv-LV" sz="2400" b="1" dirty="0">
                <a:solidFill>
                  <a:srgbClr val="C00000"/>
                </a:solidFill>
              </a:rPr>
              <a:t>svarīgi </a:t>
            </a:r>
            <a:r>
              <a:rPr lang="lv-LV" sz="2400" dirty="0"/>
              <a:t>identificēt kritiskos elementus, atrodot līdzsvarotus risinājumus mehānismos, kas ir vērsti uz šāda procesa efektivitāti. </a:t>
            </a:r>
          </a:p>
          <a:p>
            <a:pPr marL="0" indent="0">
              <a:buNone/>
            </a:pPr>
            <a:r>
              <a:rPr lang="lv-LV" sz="2600" b="1" dirty="0">
                <a:solidFill>
                  <a:srgbClr val="C00000"/>
                </a:solidFill>
              </a:rPr>
              <a:t>Nozīmīgākais faktors ir atbilstoša izglītība </a:t>
            </a:r>
            <a:r>
              <a:rPr lang="lv-LV" sz="2400" dirty="0"/>
              <a:t>– sabiedrībai ir svarīgi integrēt daudz lielākā mērā nekā šobrīd dziļās mācīšanās virzienus. Tehnoloģiju attīstības perspektīva ievirze –  integrēšanās Rietumu sadarbības tīklos un ētiska pārvaldība</a:t>
            </a:r>
          </a:p>
          <a:p>
            <a:pPr marL="0" indent="0">
              <a:buNone/>
            </a:pPr>
            <a:r>
              <a:rPr lang="lv-LV" sz="2600" b="1" dirty="0">
                <a:solidFill>
                  <a:srgbClr val="C00000"/>
                </a:solidFill>
              </a:rPr>
              <a:t>Svarīgi</a:t>
            </a:r>
            <a:r>
              <a:rPr lang="lv-LV" sz="2400" dirty="0"/>
              <a:t> ir izvēlēties Latvijas iespējām un mērogam atbilstošu </a:t>
            </a:r>
            <a:r>
              <a:rPr lang="lv-LV" sz="2400" b="1" dirty="0"/>
              <a:t>stratēģisko fokusu</a:t>
            </a:r>
            <a:r>
              <a:rPr lang="lv-LV" sz="2400" dirty="0"/>
              <a:t> – mūsdienu pasaulē ir iespējams veiksmīgi attīstīties ne tikai lielām kompānijām, bet arī elastīgiem un specializētiem maziem uzņēmumiem ar stratēģisko fokusu uz diferenciāciju</a:t>
            </a:r>
          </a:p>
          <a:p>
            <a:pPr marL="0" indent="0">
              <a:buNone/>
            </a:pPr>
            <a:r>
              <a:rPr lang="lv-LV" sz="2400" dirty="0"/>
              <a:t>Lai rastos mazi specializēti tehnoloģiju uzņēmumi, ir </a:t>
            </a:r>
            <a:r>
              <a:rPr lang="lv-LV" sz="2400" b="1" dirty="0">
                <a:solidFill>
                  <a:srgbClr val="C00000"/>
                </a:solidFill>
              </a:rPr>
              <a:t>jāmaina arī inženieru izglītības saturs un studiju formas</a:t>
            </a:r>
            <a:r>
              <a:rPr lang="lv-LV" sz="2400" dirty="0"/>
              <a:t>, piemēram, plašāk ieviešot moduļus, kas veido kompetences strādāt komandās kā uzņēmumā, plašāk iesaistot tehnoloģiju pārnesē arī zinātniekus</a:t>
            </a:r>
          </a:p>
          <a:p>
            <a:pPr marL="0" indent="0">
              <a:buNone/>
            </a:pPr>
            <a:endParaRPr lang="lv-LV" sz="2400" dirty="0"/>
          </a:p>
          <a:p>
            <a:pPr marL="0" indent="0">
              <a:buNone/>
            </a:pPr>
            <a:endParaRPr lang="lv-LV" sz="2400" dirty="0">
              <a:solidFill>
                <a:srgbClr val="C00000"/>
              </a:solidFill>
            </a:endParaRPr>
          </a:p>
          <a:p>
            <a:pPr marL="0" indent="0">
              <a:buNone/>
            </a:pPr>
            <a:endParaRPr lang="lv-LV" sz="2400" dirty="0">
              <a:solidFill>
                <a:srgbClr val="C00000"/>
              </a:solidFill>
            </a:endParaRPr>
          </a:p>
          <a:p>
            <a:pPr marL="0" indent="0">
              <a:buNone/>
            </a:pPr>
            <a:endParaRPr lang="lv-LV" dirty="0"/>
          </a:p>
          <a:p>
            <a:endParaRPr lang="lv-LV" dirty="0"/>
          </a:p>
        </p:txBody>
      </p:sp>
    </p:spTree>
    <p:extLst>
      <p:ext uri="{BB962C8B-B14F-4D97-AF65-F5344CB8AC3E}">
        <p14:creationId xmlns:p14="http://schemas.microsoft.com/office/powerpoint/2010/main" val="21148227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0"/>
            <a:ext cx="10881554" cy="1315093"/>
          </a:xfrm>
        </p:spPr>
        <p:txBody>
          <a:bodyPr>
            <a:normAutofit/>
          </a:bodyPr>
          <a:lstStyle/>
          <a:p>
            <a:r>
              <a:rPr lang="lv-LV" sz="2000" dirty="0"/>
              <a:t>OTRAIS FORUMS</a:t>
            </a:r>
            <a:br>
              <a:rPr lang="lv-LV" sz="2000" dirty="0"/>
            </a:br>
            <a:r>
              <a:rPr lang="lv-LV" sz="2400" b="1" dirty="0"/>
              <a:t>LATVIJAS ATTĪSTĪBAS ĀRĒJIE FAKTORI</a:t>
            </a:r>
            <a:endParaRPr lang="lv-LV" sz="3600" b="1" dirty="0"/>
          </a:p>
        </p:txBody>
      </p:sp>
      <p:sp>
        <p:nvSpPr>
          <p:cNvPr id="4" name="Content Placeholder 3"/>
          <p:cNvSpPr>
            <a:spLocks noGrp="1"/>
          </p:cNvSpPr>
          <p:nvPr>
            <p:ph sz="half" idx="2"/>
          </p:nvPr>
        </p:nvSpPr>
        <p:spPr>
          <a:xfrm>
            <a:off x="462337" y="1160980"/>
            <a:ext cx="6000108" cy="5917914"/>
          </a:xfrm>
        </p:spPr>
        <p:txBody>
          <a:bodyPr>
            <a:normAutofit fontScale="92500" lnSpcReduction="20000"/>
          </a:bodyPr>
          <a:lstStyle/>
          <a:p>
            <a:pPr marL="0" indent="0">
              <a:buNone/>
            </a:pPr>
            <a:r>
              <a:rPr lang="lv-LV" sz="2600" b="1" dirty="0">
                <a:solidFill>
                  <a:srgbClr val="C00000"/>
                </a:solidFill>
              </a:rPr>
              <a:t>Starpvalstu attiecības Baltijas jūras reģionā</a:t>
            </a:r>
          </a:p>
          <a:p>
            <a:pPr marL="0" indent="0">
              <a:buNone/>
            </a:pPr>
            <a:r>
              <a:rPr lang="lv-LV" sz="2400" b="1" dirty="0">
                <a:solidFill>
                  <a:srgbClr val="C00000"/>
                </a:solidFill>
              </a:rPr>
              <a:t>Šobrīd</a:t>
            </a:r>
            <a:endParaRPr lang="lv-LV" sz="2400" dirty="0">
              <a:solidFill>
                <a:srgbClr val="C00000"/>
              </a:solidFill>
            </a:endParaRPr>
          </a:p>
          <a:p>
            <a:pPr>
              <a:buFont typeface="Wingdings" panose="05000000000000000000" pitchFamily="2" charset="2"/>
              <a:buChar char="ü"/>
            </a:pPr>
            <a:r>
              <a:rPr lang="lv-LV" sz="2400" dirty="0"/>
              <a:t>Latvija ģeogrāfiski pieder vienam no viskonkurētspējīgākajiem reģioniem pasaulē (Ziemeļeiropa, Baltijas jūras reģions)</a:t>
            </a:r>
          </a:p>
          <a:p>
            <a:pPr>
              <a:buFont typeface="Wingdings" panose="05000000000000000000" pitchFamily="2" charset="2"/>
              <a:buChar char="ü"/>
            </a:pPr>
            <a:r>
              <a:rPr lang="lv-LV" sz="2400" dirty="0"/>
              <a:t>Reģiona valstu sadarbības formāti ir sekmējuši Latvijas iestāšanos NATO un Eiropas Savienībā</a:t>
            </a:r>
          </a:p>
          <a:p>
            <a:pPr>
              <a:buFont typeface="Wingdings" panose="05000000000000000000" pitchFamily="2" charset="2"/>
              <a:buChar char="ü"/>
            </a:pPr>
            <a:r>
              <a:rPr lang="lv-LV" sz="2400" dirty="0"/>
              <a:t>Vienlaikus tiem ir raksturīga neviendabīga struktūra – integrācija veidojas starp bagātākajām un nabadzīgākajām valstīm</a:t>
            </a:r>
          </a:p>
          <a:p>
            <a:pPr>
              <a:buFont typeface="Wingdings" panose="05000000000000000000" pitchFamily="2" charset="2"/>
              <a:buChar char="ü"/>
            </a:pPr>
            <a:r>
              <a:rPr lang="lv-LV" sz="2400" dirty="0"/>
              <a:t>Latvijai izdevīgākos integrācijas un sadarbības scenārijus nelabvēlīgi ietekmē kopējās protekcionisma un fragmentācijas tendences vairāku Eiropas valstu (Lielbritānijas </a:t>
            </a:r>
            <a:r>
              <a:rPr lang="lv-LV" sz="2400" i="1" dirty="0" err="1"/>
              <a:t>Brexit</a:t>
            </a:r>
            <a:r>
              <a:rPr lang="lv-LV" sz="2400" dirty="0"/>
              <a:t>) un ASV politikās</a:t>
            </a:r>
          </a:p>
          <a:p>
            <a:pPr>
              <a:buFont typeface="Wingdings" panose="05000000000000000000" pitchFamily="2" charset="2"/>
              <a:buChar char="ü"/>
            </a:pPr>
            <a:r>
              <a:rPr lang="lv-LV" sz="2400" dirty="0"/>
              <a:t>Daļēji nelabvēlīga, bet daļēji konsolidējoša ietekme ir pastāvošajam apdraudējumu daudzveidīgumam (</a:t>
            </a:r>
            <a:r>
              <a:rPr lang="lv-LV" sz="2400" dirty="0" err="1"/>
              <a:t>kiberdraudi</a:t>
            </a:r>
            <a:r>
              <a:rPr lang="lv-LV" sz="2400" dirty="0"/>
              <a:t>, hibrīdkara metodes), kam šobrīd tikai tiek meklētas efektīvas pretdarbības iespējas</a:t>
            </a:r>
          </a:p>
          <a:p>
            <a:pPr lvl="0"/>
            <a:endParaRPr lang="lv-LV" sz="2600" dirty="0"/>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462445" y="246580"/>
            <a:ext cx="5729555" cy="698642"/>
          </a:xfrm>
        </p:spPr>
        <p:txBody>
          <a:bodyPr>
            <a:noAutofit/>
          </a:bodyPr>
          <a:lstStyle/>
          <a:p>
            <a:r>
              <a:rPr lang="lv-LV" sz="3200" dirty="0">
                <a:solidFill>
                  <a:srgbClr val="C00000"/>
                </a:solidFill>
              </a:rPr>
              <a:t>REĢIONĀLĀ LĪDERĪBA</a:t>
            </a:r>
          </a:p>
        </p:txBody>
      </p:sp>
      <p:sp>
        <p:nvSpPr>
          <p:cNvPr id="6" name="Content Placeholder 5"/>
          <p:cNvSpPr>
            <a:spLocks noGrp="1"/>
          </p:cNvSpPr>
          <p:nvPr>
            <p:ph sz="quarter" idx="4"/>
          </p:nvPr>
        </p:nvSpPr>
        <p:spPr>
          <a:xfrm>
            <a:off x="6462445" y="1160980"/>
            <a:ext cx="5578868" cy="6133672"/>
          </a:xfrm>
        </p:spPr>
        <p:txBody>
          <a:bodyPr>
            <a:normAutofit/>
          </a:bodyPr>
          <a:lstStyle/>
          <a:p>
            <a:pPr marL="0" indent="0">
              <a:buNone/>
            </a:pPr>
            <a:r>
              <a:rPr lang="lv-LV" sz="2400" b="1" dirty="0">
                <a:solidFill>
                  <a:srgbClr val="C00000"/>
                </a:solidFill>
              </a:rPr>
              <a:t>Latvijas sabiedrībai ir īpaši svarīgi emocionāli saprast, kādam reģionam piederam. </a:t>
            </a:r>
            <a:r>
              <a:rPr lang="lv-LV" sz="2400" dirty="0"/>
              <a:t>Ziemeļvalstu identitātes pretenzija saistās gan ar risku sajusties kā „jaunākajam brālim”, gan mobilizē noteiktai valsts un sabiedrības attīstības virzībai</a:t>
            </a:r>
          </a:p>
          <a:p>
            <a:pPr marL="0" indent="0">
              <a:buNone/>
            </a:pPr>
            <a:r>
              <a:rPr lang="lv-LV" sz="2400" dirty="0"/>
              <a:t>Ziemeļvalstu kontekstā ir </a:t>
            </a:r>
            <a:r>
              <a:rPr lang="lv-LV" sz="2400" b="1" dirty="0">
                <a:solidFill>
                  <a:srgbClr val="C00000"/>
                </a:solidFill>
              </a:rPr>
              <a:t>iespējams pilnvērtīgāk un ilgtspējīgāk veidot Rīgas</a:t>
            </a:r>
            <a:r>
              <a:rPr lang="lv-LV" sz="2400" dirty="0">
                <a:solidFill>
                  <a:srgbClr val="C00000"/>
                </a:solidFill>
              </a:rPr>
              <a:t> </a:t>
            </a:r>
            <a:r>
              <a:rPr lang="lv-LV" sz="2400" dirty="0"/>
              <a:t>(kā viena no reģiona attīstības centriem) </a:t>
            </a:r>
            <a:r>
              <a:rPr lang="lv-LV" sz="2400" b="1" dirty="0">
                <a:solidFill>
                  <a:srgbClr val="C00000"/>
                </a:solidFill>
              </a:rPr>
              <a:t>konkurētspējas nišas</a:t>
            </a:r>
            <a:endParaRPr lang="lv-LV" sz="2400" dirty="0">
              <a:solidFill>
                <a:srgbClr val="C00000"/>
              </a:solidFill>
            </a:endParaRPr>
          </a:p>
          <a:p>
            <a:pPr marL="0" indent="0">
              <a:buNone/>
            </a:pPr>
            <a:r>
              <a:rPr lang="lv-LV" sz="2400" dirty="0"/>
              <a:t>Nozīmīgs potenciālas un līdzvērtīgas sadarbības faktors ir akadēmiskā sadarbība, tostarp sadarbība zinātnē</a:t>
            </a:r>
            <a:endParaRPr lang="lv-LV" sz="2400" dirty="0">
              <a:solidFill>
                <a:srgbClr val="C00000"/>
              </a:solidFill>
            </a:endParaRPr>
          </a:p>
          <a:p>
            <a:pPr marL="0" indent="0">
              <a:buNone/>
            </a:pPr>
            <a:endParaRPr lang="lv-LV" dirty="0"/>
          </a:p>
          <a:p>
            <a:endParaRPr lang="lv-LV" dirty="0"/>
          </a:p>
        </p:txBody>
      </p:sp>
    </p:spTree>
    <p:extLst>
      <p:ext uri="{BB962C8B-B14F-4D97-AF65-F5344CB8AC3E}">
        <p14:creationId xmlns:p14="http://schemas.microsoft.com/office/powerpoint/2010/main" val="7546972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0"/>
            <a:ext cx="10881554" cy="1315093"/>
          </a:xfrm>
        </p:spPr>
        <p:txBody>
          <a:bodyPr>
            <a:normAutofit/>
          </a:bodyPr>
          <a:lstStyle/>
          <a:p>
            <a:r>
              <a:rPr lang="lv-LV" sz="2000" dirty="0"/>
              <a:t>OTRAIS FORUMS</a:t>
            </a:r>
            <a:br>
              <a:rPr lang="lv-LV" sz="2000" dirty="0"/>
            </a:br>
            <a:r>
              <a:rPr lang="lv-LV" sz="2400" b="1" dirty="0"/>
              <a:t>LATVIJAS ATTĪSTĪBAS ĀRĒJIE FAKTORI</a:t>
            </a:r>
            <a:endParaRPr lang="lv-LV" sz="3600" dirty="0"/>
          </a:p>
        </p:txBody>
      </p:sp>
      <p:sp>
        <p:nvSpPr>
          <p:cNvPr id="4" name="Content Placeholder 3"/>
          <p:cNvSpPr>
            <a:spLocks noGrp="1"/>
          </p:cNvSpPr>
          <p:nvPr>
            <p:ph sz="half" idx="2"/>
          </p:nvPr>
        </p:nvSpPr>
        <p:spPr>
          <a:xfrm>
            <a:off x="462337" y="1160980"/>
            <a:ext cx="6000108" cy="5917914"/>
          </a:xfrm>
        </p:spPr>
        <p:txBody>
          <a:bodyPr>
            <a:normAutofit/>
          </a:bodyPr>
          <a:lstStyle/>
          <a:p>
            <a:pPr>
              <a:buFont typeface="Wingdings" panose="05000000000000000000" pitchFamily="2" charset="2"/>
              <a:buChar char="ü"/>
            </a:pPr>
            <a:r>
              <a:rPr lang="lv-LV" sz="2400" b="1" dirty="0">
                <a:solidFill>
                  <a:srgbClr val="C00000"/>
                </a:solidFill>
              </a:rPr>
              <a:t>Ir jāatbrīvojas no stereotipiem par valstu pozīciju identiskumu vai interešu unisonu, </a:t>
            </a:r>
            <a:r>
              <a:rPr lang="lv-LV" sz="2400" dirty="0"/>
              <a:t>bet ir svarīgi, lai valstīm izdotos </a:t>
            </a:r>
            <a:r>
              <a:rPr lang="lv-LV" sz="2400" b="1" dirty="0">
                <a:solidFill>
                  <a:srgbClr val="C00000"/>
                </a:solidFill>
              </a:rPr>
              <a:t>efektīvi sadarboties kopējos stratēģiska līmeņa infrastruktūras projektos</a:t>
            </a:r>
            <a:r>
              <a:rPr lang="lv-LV" sz="2400" dirty="0"/>
              <a:t> (</a:t>
            </a:r>
            <a:r>
              <a:rPr lang="lv-LV" sz="2400" i="1" dirty="0"/>
              <a:t>RailBaltic</a:t>
            </a:r>
            <a:r>
              <a:rPr lang="lv-LV" sz="2400" dirty="0"/>
              <a:t>, elektrotīklu sinhronizācija)</a:t>
            </a:r>
          </a:p>
          <a:p>
            <a:pPr>
              <a:buFont typeface="Wingdings" panose="05000000000000000000" pitchFamily="2" charset="2"/>
              <a:buChar char="ü"/>
            </a:pPr>
            <a:r>
              <a:rPr lang="lv-LV" sz="2400" dirty="0"/>
              <a:t>Nosakot ģeopolitiskās stratēģijas virzienu, LV būtu jāatsakās </a:t>
            </a:r>
            <a:r>
              <a:rPr lang="lv-LV" sz="2400" b="1" dirty="0">
                <a:solidFill>
                  <a:srgbClr val="C00000"/>
                </a:solidFill>
              </a:rPr>
              <a:t>no traucējošiem stereotipiem, p</a:t>
            </a:r>
            <a:r>
              <a:rPr lang="lv-LV" sz="2400" dirty="0"/>
              <a:t>iemēram, </a:t>
            </a:r>
            <a:r>
              <a:rPr lang="lv-LV" sz="2400" i="1" dirty="0"/>
              <a:t>Latvija kā tilts</a:t>
            </a:r>
            <a:endParaRPr lang="lv-LV" sz="2400" dirty="0"/>
          </a:p>
          <a:p>
            <a:pPr lvl="0"/>
            <a:endParaRPr lang="lv-LV" sz="2600" dirty="0"/>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462445" y="246580"/>
            <a:ext cx="5729555" cy="698642"/>
          </a:xfrm>
        </p:spPr>
        <p:txBody>
          <a:bodyPr>
            <a:noAutofit/>
          </a:bodyPr>
          <a:lstStyle/>
          <a:p>
            <a:r>
              <a:rPr lang="lv-LV" sz="3200" dirty="0">
                <a:solidFill>
                  <a:srgbClr val="C00000"/>
                </a:solidFill>
              </a:rPr>
              <a:t>REĢIONĀLĀ LĪDERĪBA</a:t>
            </a:r>
          </a:p>
        </p:txBody>
      </p:sp>
      <p:sp>
        <p:nvSpPr>
          <p:cNvPr id="6" name="Content Placeholder 5"/>
          <p:cNvSpPr>
            <a:spLocks noGrp="1"/>
          </p:cNvSpPr>
          <p:nvPr>
            <p:ph sz="quarter" idx="4"/>
          </p:nvPr>
        </p:nvSpPr>
        <p:spPr>
          <a:xfrm>
            <a:off x="6462445" y="1160980"/>
            <a:ext cx="5578868" cy="6133672"/>
          </a:xfrm>
        </p:spPr>
        <p:txBody>
          <a:bodyPr>
            <a:normAutofit/>
          </a:bodyPr>
          <a:lstStyle/>
          <a:p>
            <a:pPr>
              <a:buFont typeface="Wingdings" panose="05000000000000000000" pitchFamily="2" charset="2"/>
              <a:buChar char="ü"/>
            </a:pPr>
            <a:r>
              <a:rPr lang="lv-LV" sz="2400" b="1" dirty="0">
                <a:solidFill>
                  <a:srgbClr val="C00000"/>
                </a:solidFill>
              </a:rPr>
              <a:t>Latvijai ir jāveido sava kapacitāte reģionālajā kontekstā</a:t>
            </a:r>
            <a:r>
              <a:rPr lang="lv-LV" sz="2400" dirty="0">
                <a:solidFill>
                  <a:srgbClr val="C00000"/>
                </a:solidFill>
              </a:rPr>
              <a:t>, </a:t>
            </a:r>
            <a:r>
              <a:rPr lang="lv-LV" sz="2400" dirty="0"/>
              <a:t>izmantojot iespēju piedalīties visos sadarbības formātos – Baltijas jūras valstu padomē, arī neformālās starpvalstu organizācijās (Skandināvijas un Baltijas valstu konsultatīvās sanāksmes, Baltijas valstis un ASV, Baltijas valstis un Ķīna utml.)</a:t>
            </a:r>
          </a:p>
          <a:p>
            <a:pPr marL="0" indent="0">
              <a:buNone/>
            </a:pPr>
            <a:r>
              <a:rPr lang="lv-LV" b="1" dirty="0">
                <a:solidFill>
                  <a:srgbClr val="C00000"/>
                </a:solidFill>
              </a:rPr>
              <a:t>Latvijai ir laba partnera reputācija Baltijas jūras valstu padomē. Ar šī sadarbības formāta starpniecību ir iespējams veidot valstu tēlu un vērtību</a:t>
            </a:r>
            <a:endParaRPr lang="lv-LV" dirty="0">
              <a:solidFill>
                <a:srgbClr val="C00000"/>
              </a:solidFill>
            </a:endParaRPr>
          </a:p>
          <a:p>
            <a:pPr marL="0" indent="0">
              <a:buNone/>
            </a:pPr>
            <a:endParaRPr lang="lv-LV" dirty="0"/>
          </a:p>
        </p:txBody>
      </p:sp>
    </p:spTree>
    <p:extLst>
      <p:ext uri="{BB962C8B-B14F-4D97-AF65-F5344CB8AC3E}">
        <p14:creationId xmlns:p14="http://schemas.microsoft.com/office/powerpoint/2010/main" val="11860288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2338" y="0"/>
            <a:ext cx="10881554" cy="1315093"/>
          </a:xfrm>
        </p:spPr>
        <p:txBody>
          <a:bodyPr>
            <a:normAutofit/>
          </a:bodyPr>
          <a:lstStyle/>
          <a:p>
            <a:r>
              <a:rPr lang="lv-LV" sz="4000" dirty="0"/>
              <a:t>LATVIJAS FORMULA 2050</a:t>
            </a:r>
            <a:r>
              <a:rPr lang="lv-LV" sz="3600" dirty="0"/>
              <a:t/>
            </a:r>
            <a:br>
              <a:rPr lang="lv-LV" sz="3600" dirty="0"/>
            </a:br>
            <a:endParaRPr lang="lv-LV" sz="3600" dirty="0"/>
          </a:p>
        </p:txBody>
      </p:sp>
      <p:sp>
        <p:nvSpPr>
          <p:cNvPr id="4" name="Content Placeholder 3"/>
          <p:cNvSpPr>
            <a:spLocks noGrp="1"/>
          </p:cNvSpPr>
          <p:nvPr>
            <p:ph sz="half" idx="2"/>
          </p:nvPr>
        </p:nvSpPr>
        <p:spPr>
          <a:xfrm>
            <a:off x="462337" y="1021492"/>
            <a:ext cx="6078506" cy="6057402"/>
          </a:xfrm>
        </p:spPr>
        <p:txBody>
          <a:bodyPr>
            <a:normAutofit/>
          </a:bodyPr>
          <a:lstStyle/>
          <a:p>
            <a:pPr marL="0" indent="0">
              <a:buNone/>
            </a:pPr>
            <a:r>
              <a:rPr lang="lv-LV" sz="2600" dirty="0">
                <a:solidFill>
                  <a:srgbClr val="C00000"/>
                </a:solidFill>
              </a:rPr>
              <a:t>Kvalitatīva izglītība, laimes indekss, labklājība, nacionālā kopapziņa, pilsoniskās sabiedrības vērtības, „mazie darbi” vai „mazās lietas” (kas atrisinās lielās lietas), datu virzīta ekonomika, lielie dati, datu demokratizācija, sadarbības prasmes, sadarbības platformas, augstas uzticības kultūra, pakalpojumu nišas (saistītas ar digitalizāciju un vecuma struktūras izmaiņām), tīkla sabiedrība (netokrātija), sistēmiskums (valsts un sabiedrības procesu izpratnē un modelēšanā), </a:t>
            </a:r>
            <a:r>
              <a:rPr lang="lv-LV" sz="2600" b="1" dirty="0">
                <a:solidFill>
                  <a:srgbClr val="C00000"/>
                </a:solidFill>
              </a:rPr>
              <a:t>viedvalsts</a:t>
            </a:r>
          </a:p>
          <a:p>
            <a:endParaRPr lang="lv-LV" sz="2400" dirty="0"/>
          </a:p>
          <a:p>
            <a:pPr lvl="0"/>
            <a:endParaRPr lang="lv-LV" sz="2600" dirty="0"/>
          </a:p>
          <a:p>
            <a:pPr lvl="0"/>
            <a:endParaRPr lang="lv-LV" sz="2200" dirty="0"/>
          </a:p>
          <a:p>
            <a:pPr marL="0" lvl="0" indent="0">
              <a:buNone/>
            </a:pPr>
            <a:endParaRPr lang="lv-LV" sz="2200" dirty="0"/>
          </a:p>
        </p:txBody>
      </p:sp>
      <p:sp>
        <p:nvSpPr>
          <p:cNvPr id="5" name="Text Placeholder 4"/>
          <p:cNvSpPr>
            <a:spLocks noGrp="1"/>
          </p:cNvSpPr>
          <p:nvPr>
            <p:ph type="body" sz="quarter" idx="3"/>
          </p:nvPr>
        </p:nvSpPr>
        <p:spPr>
          <a:xfrm>
            <a:off x="6462445" y="246580"/>
            <a:ext cx="5729555" cy="437001"/>
          </a:xfrm>
        </p:spPr>
        <p:txBody>
          <a:bodyPr>
            <a:noAutofit/>
          </a:bodyPr>
          <a:lstStyle/>
          <a:p>
            <a:r>
              <a:rPr lang="lv-LV" sz="2800" dirty="0">
                <a:solidFill>
                  <a:srgbClr val="C00000"/>
                </a:solidFill>
              </a:rPr>
              <a:t>ATSLĒGAS VĀRDI STRATĒĢIJĀM</a:t>
            </a:r>
          </a:p>
        </p:txBody>
      </p:sp>
      <p:sp>
        <p:nvSpPr>
          <p:cNvPr id="6" name="Content Placeholder 5"/>
          <p:cNvSpPr>
            <a:spLocks noGrp="1"/>
          </p:cNvSpPr>
          <p:nvPr>
            <p:ph sz="quarter" idx="4"/>
          </p:nvPr>
        </p:nvSpPr>
        <p:spPr>
          <a:xfrm>
            <a:off x="6540843" y="1021492"/>
            <a:ext cx="5500470" cy="6273160"/>
          </a:xfrm>
        </p:spPr>
        <p:txBody>
          <a:bodyPr>
            <a:normAutofit/>
          </a:bodyPr>
          <a:lstStyle/>
          <a:p>
            <a:pPr marL="0" indent="0">
              <a:buNone/>
            </a:pPr>
            <a:r>
              <a:rPr lang="lv-LV" sz="2600" dirty="0">
                <a:solidFill>
                  <a:srgbClr val="C00000"/>
                </a:solidFill>
              </a:rPr>
              <a:t>Ģeopolitiskie procesi, ģeostratēģija, ģeopolitiskie izaicinājumi, metropole kā valsts pievilcīguma faktors, ekosistēmas ekonomika, kvalitatīva izglītība, moderna pētniecība, tehnoloģiju absorbcijas kapacitāte, mūžizglītība, tehnoloģiju ieviešana, datos balstīta (vai datu virzīta) sabiedrība un valsts, datu pieejamība, starptautisks sadarbības tīkls, Latvijas stratēģiskais fokuss uz diferenciāciju, valsts reputācija un kapacitāte reģionālā kontekstā, Latvijas kā Ziemeļvalsts identitāte</a:t>
            </a:r>
          </a:p>
          <a:p>
            <a:endParaRPr lang="lv-LV" dirty="0"/>
          </a:p>
        </p:txBody>
      </p:sp>
    </p:spTree>
    <p:extLst>
      <p:ext uri="{BB962C8B-B14F-4D97-AF65-F5344CB8AC3E}">
        <p14:creationId xmlns:p14="http://schemas.microsoft.com/office/powerpoint/2010/main" val="3376372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708" y="1868432"/>
            <a:ext cx="5967303" cy="707886"/>
          </a:xfrm>
          <a:prstGeom prst="rect">
            <a:avLst/>
          </a:prstGeom>
        </p:spPr>
        <p:txBody>
          <a:bodyPr wrap="square">
            <a:spAutoFit/>
          </a:bodyPr>
          <a:lstStyle/>
          <a:p>
            <a:pPr lvl="0"/>
            <a:endParaRPr lang="lv-LV" sz="2000" dirty="0"/>
          </a:p>
          <a:p>
            <a:r>
              <a:rPr lang="en-US" sz="2000" dirty="0"/>
              <a:t> </a:t>
            </a:r>
            <a:endParaRPr lang="lv-LV" sz="2000" dirty="0"/>
          </a:p>
        </p:txBody>
      </p:sp>
      <p:pic>
        <p:nvPicPr>
          <p:cNvPr id="3" name="Picture 2"/>
          <p:cNvPicPr>
            <a:picLocks noChangeAspect="1"/>
          </p:cNvPicPr>
          <p:nvPr/>
        </p:nvPicPr>
        <p:blipFill>
          <a:blip r:embed="rId2"/>
          <a:stretch>
            <a:fillRect/>
          </a:stretch>
        </p:blipFill>
        <p:spPr>
          <a:xfrm>
            <a:off x="713874" y="254084"/>
            <a:ext cx="5390147" cy="1382211"/>
          </a:xfrm>
          <a:prstGeom prst="rect">
            <a:avLst/>
          </a:prstGeom>
        </p:spPr>
      </p:pic>
      <p:sp>
        <p:nvSpPr>
          <p:cNvPr id="4" name="Rectangle 3"/>
          <p:cNvSpPr/>
          <p:nvPr/>
        </p:nvSpPr>
        <p:spPr>
          <a:xfrm>
            <a:off x="435005" y="1636296"/>
            <a:ext cx="11243287" cy="6603112"/>
          </a:xfrm>
          <a:prstGeom prst="rect">
            <a:avLst/>
          </a:prstGeom>
        </p:spPr>
        <p:txBody>
          <a:bodyPr wrap="square">
            <a:spAutoFit/>
          </a:bodyPr>
          <a:lstStyle/>
          <a:p>
            <a:pPr marL="342900" lvl="0" indent="-342900">
              <a:buFont typeface="Wingdings" panose="05000000000000000000" pitchFamily="2" charset="2"/>
              <a:buChar char="ü"/>
            </a:pPr>
            <a:r>
              <a:rPr lang="en-US" sz="2400" b="1" dirty="0" err="1">
                <a:solidFill>
                  <a:srgbClr val="C00000"/>
                </a:solidFill>
              </a:rPr>
              <a:t>Valsts</a:t>
            </a:r>
            <a:r>
              <a:rPr lang="en-US" sz="2400" b="1" dirty="0">
                <a:solidFill>
                  <a:srgbClr val="C00000"/>
                </a:solidFill>
              </a:rPr>
              <a:t> </a:t>
            </a:r>
            <a:r>
              <a:rPr lang="en-US" sz="2400" b="1" dirty="0" err="1">
                <a:solidFill>
                  <a:srgbClr val="C00000"/>
                </a:solidFill>
              </a:rPr>
              <a:t>vīzija</a:t>
            </a:r>
            <a:r>
              <a:rPr lang="en-US" sz="2400" b="1" dirty="0">
                <a:solidFill>
                  <a:srgbClr val="C00000"/>
                </a:solidFill>
              </a:rPr>
              <a:t> </a:t>
            </a:r>
            <a:r>
              <a:rPr lang="en-US" sz="2400" b="1" dirty="0" err="1">
                <a:solidFill>
                  <a:srgbClr val="C00000"/>
                </a:solidFill>
              </a:rPr>
              <a:t>Latvijas</a:t>
            </a:r>
            <a:r>
              <a:rPr lang="en-US" sz="2400" b="1" dirty="0">
                <a:solidFill>
                  <a:srgbClr val="C00000"/>
                </a:solidFill>
              </a:rPr>
              <a:t> </a:t>
            </a:r>
            <a:r>
              <a:rPr lang="en-US" sz="2400" b="1" dirty="0" err="1">
                <a:solidFill>
                  <a:srgbClr val="C00000"/>
                </a:solidFill>
              </a:rPr>
              <a:t>nākotnes</a:t>
            </a:r>
            <a:r>
              <a:rPr lang="en-US" sz="2400" b="1" dirty="0">
                <a:solidFill>
                  <a:srgbClr val="C00000"/>
                </a:solidFill>
              </a:rPr>
              <a:t> </a:t>
            </a:r>
            <a:r>
              <a:rPr lang="en-US" sz="2400" b="1" dirty="0" err="1">
                <a:solidFill>
                  <a:srgbClr val="C00000"/>
                </a:solidFill>
              </a:rPr>
              <a:t>formulā</a:t>
            </a:r>
            <a:r>
              <a:rPr lang="en-US" sz="2400" b="1" dirty="0">
                <a:solidFill>
                  <a:srgbClr val="C00000"/>
                </a:solidFill>
              </a:rPr>
              <a:t> – </a:t>
            </a:r>
            <a:r>
              <a:rPr lang="en-US" sz="2400" b="1" dirty="0" err="1">
                <a:solidFill>
                  <a:srgbClr val="C00000"/>
                </a:solidFill>
              </a:rPr>
              <a:t>viedvalsts</a:t>
            </a:r>
            <a:endParaRPr lang="lv-LV" sz="2400" b="1" dirty="0">
              <a:solidFill>
                <a:srgbClr val="C00000"/>
              </a:solidFill>
            </a:endParaRPr>
          </a:p>
          <a:p>
            <a:pPr lvl="0"/>
            <a:endParaRPr lang="lv-LV" sz="2400" b="1" dirty="0">
              <a:solidFill>
                <a:srgbClr val="C00000"/>
              </a:solidFill>
            </a:endParaRPr>
          </a:p>
          <a:p>
            <a:pPr marL="342900" indent="-342900">
              <a:buFont typeface="Wingdings" panose="05000000000000000000" pitchFamily="2" charset="2"/>
              <a:buChar char="ü"/>
            </a:pPr>
            <a:r>
              <a:rPr lang="en-US" sz="2400" dirty="0" err="1"/>
              <a:t>Tā</a:t>
            </a:r>
            <a:r>
              <a:rPr lang="en-US" sz="2400" dirty="0"/>
              <a:t> </a:t>
            </a:r>
            <a:r>
              <a:rPr lang="en-US" sz="2400" dirty="0" err="1"/>
              <a:t>ir</a:t>
            </a:r>
            <a:r>
              <a:rPr lang="en-US" sz="2400" dirty="0"/>
              <a:t> </a:t>
            </a:r>
            <a:r>
              <a:rPr lang="en-US" sz="2400" b="1" dirty="0" err="1">
                <a:solidFill>
                  <a:srgbClr val="C00000"/>
                </a:solidFill>
              </a:rPr>
              <a:t>valsts</a:t>
            </a:r>
            <a:r>
              <a:rPr lang="en-US" sz="2400" b="1" dirty="0">
                <a:solidFill>
                  <a:srgbClr val="C00000"/>
                </a:solidFill>
              </a:rPr>
              <a:t>, </a:t>
            </a:r>
            <a:r>
              <a:rPr lang="en-US" sz="2400" b="1" dirty="0" err="1">
                <a:solidFill>
                  <a:srgbClr val="C00000"/>
                </a:solidFill>
              </a:rPr>
              <a:t>kuras</a:t>
            </a:r>
            <a:r>
              <a:rPr lang="en-US" sz="2400" b="1" dirty="0">
                <a:solidFill>
                  <a:srgbClr val="C00000"/>
                </a:solidFill>
              </a:rPr>
              <a:t> </a:t>
            </a:r>
            <a:r>
              <a:rPr lang="en-US" sz="2400" b="1" dirty="0" err="1">
                <a:solidFill>
                  <a:srgbClr val="C00000"/>
                </a:solidFill>
              </a:rPr>
              <a:t>sabiedrību</a:t>
            </a:r>
            <a:r>
              <a:rPr lang="en-US" sz="2400" b="1" dirty="0">
                <a:solidFill>
                  <a:srgbClr val="C00000"/>
                </a:solidFill>
              </a:rPr>
              <a:t> </a:t>
            </a:r>
            <a:r>
              <a:rPr lang="en-US" sz="2400" b="1" dirty="0" err="1">
                <a:solidFill>
                  <a:srgbClr val="C00000"/>
                </a:solidFill>
              </a:rPr>
              <a:t>veido</a:t>
            </a:r>
            <a:r>
              <a:rPr lang="en-US" sz="2400" b="1" dirty="0">
                <a:solidFill>
                  <a:srgbClr val="C00000"/>
                </a:solidFill>
              </a:rPr>
              <a:t> </a:t>
            </a:r>
            <a:r>
              <a:rPr lang="en-US" sz="2400" b="1" dirty="0" err="1">
                <a:solidFill>
                  <a:srgbClr val="C00000"/>
                </a:solidFill>
              </a:rPr>
              <a:t>gudri</a:t>
            </a:r>
            <a:r>
              <a:rPr lang="en-US" sz="2400" b="1" dirty="0">
                <a:solidFill>
                  <a:srgbClr val="C00000"/>
                </a:solidFill>
              </a:rPr>
              <a:t> </a:t>
            </a:r>
            <a:r>
              <a:rPr lang="en-US" sz="2400" b="1" dirty="0" err="1">
                <a:solidFill>
                  <a:srgbClr val="C00000"/>
                </a:solidFill>
              </a:rPr>
              <a:t>cilvēki</a:t>
            </a:r>
            <a:r>
              <a:rPr lang="en-US" sz="2400" b="1" dirty="0">
                <a:solidFill>
                  <a:srgbClr val="C00000"/>
                </a:solidFill>
              </a:rPr>
              <a:t> </a:t>
            </a:r>
            <a:r>
              <a:rPr lang="en-US" sz="2400" b="1" dirty="0" err="1">
                <a:solidFill>
                  <a:srgbClr val="C00000"/>
                </a:solidFill>
              </a:rPr>
              <a:t>augsti</a:t>
            </a:r>
            <a:r>
              <a:rPr lang="en-US" sz="2400" b="1" dirty="0">
                <a:solidFill>
                  <a:srgbClr val="C00000"/>
                </a:solidFill>
              </a:rPr>
              <a:t> </a:t>
            </a:r>
            <a:r>
              <a:rPr lang="en-US" sz="2400" b="1" dirty="0" err="1">
                <a:solidFill>
                  <a:srgbClr val="C00000"/>
                </a:solidFill>
              </a:rPr>
              <a:t>attīstītu</a:t>
            </a:r>
            <a:r>
              <a:rPr lang="en-US" sz="2400" b="1" dirty="0">
                <a:solidFill>
                  <a:srgbClr val="C00000"/>
                </a:solidFill>
              </a:rPr>
              <a:t> </a:t>
            </a:r>
            <a:r>
              <a:rPr lang="en-US" sz="2400" b="1" dirty="0" err="1">
                <a:solidFill>
                  <a:srgbClr val="C00000"/>
                </a:solidFill>
              </a:rPr>
              <a:t>tehnoloģiju</a:t>
            </a:r>
            <a:r>
              <a:rPr lang="en-US" sz="2400" b="1" dirty="0">
                <a:solidFill>
                  <a:srgbClr val="C00000"/>
                </a:solidFill>
              </a:rPr>
              <a:t> un </a:t>
            </a:r>
            <a:r>
              <a:rPr lang="en-US" sz="2400" b="1" dirty="0" err="1">
                <a:solidFill>
                  <a:srgbClr val="C00000"/>
                </a:solidFill>
              </a:rPr>
              <a:t>tīklošanās</a:t>
            </a:r>
            <a:r>
              <a:rPr lang="en-US" sz="2400" b="1" dirty="0">
                <a:solidFill>
                  <a:srgbClr val="C00000"/>
                </a:solidFill>
              </a:rPr>
              <a:t> </a:t>
            </a:r>
            <a:r>
              <a:rPr lang="en-US" sz="2400" b="1" dirty="0" err="1">
                <a:solidFill>
                  <a:srgbClr val="C00000"/>
                </a:solidFill>
              </a:rPr>
              <a:t>kultūras</a:t>
            </a:r>
            <a:r>
              <a:rPr lang="en-US" sz="2400" b="1" dirty="0">
                <a:solidFill>
                  <a:srgbClr val="C00000"/>
                </a:solidFill>
              </a:rPr>
              <a:t> </a:t>
            </a:r>
            <a:r>
              <a:rPr lang="en-US" sz="2400" b="1" dirty="0" err="1">
                <a:solidFill>
                  <a:srgbClr val="C00000"/>
                </a:solidFill>
              </a:rPr>
              <a:t>ietvarā</a:t>
            </a:r>
            <a:endParaRPr lang="lv-LV" sz="2400" b="1" dirty="0">
              <a:solidFill>
                <a:srgbClr val="C00000"/>
              </a:solidFill>
            </a:endParaRPr>
          </a:p>
          <a:p>
            <a:endParaRPr lang="lv-LV" sz="2400" b="1" dirty="0">
              <a:solidFill>
                <a:srgbClr val="C00000"/>
              </a:solidFill>
            </a:endParaRPr>
          </a:p>
          <a:p>
            <a:pPr marL="342900" indent="-342900">
              <a:buFont typeface="Wingdings" panose="05000000000000000000" pitchFamily="2" charset="2"/>
              <a:buChar char="ü"/>
            </a:pPr>
            <a:r>
              <a:rPr lang="lv-LV" sz="2400" b="1" dirty="0">
                <a:solidFill>
                  <a:srgbClr val="C00000"/>
                </a:solidFill>
              </a:rPr>
              <a:t>Izglītības, kā valsts un sabiedrības attīstības faktora loma, kas turpmāk tikai palielināsies</a:t>
            </a:r>
          </a:p>
          <a:p>
            <a:pPr marL="342900" indent="-342900">
              <a:buFont typeface="Wingdings" panose="05000000000000000000" pitchFamily="2" charset="2"/>
              <a:buChar char="ü"/>
            </a:pPr>
            <a:endParaRPr lang="lv-LV" sz="2400" dirty="0">
              <a:solidFill>
                <a:srgbClr val="C00000"/>
              </a:solidFill>
            </a:endParaRPr>
          </a:p>
          <a:p>
            <a:r>
              <a:rPr lang="lv-LV" sz="2400" b="1" dirty="0">
                <a:solidFill>
                  <a:srgbClr val="C00000"/>
                </a:solidFill>
              </a:rPr>
              <a:t>Viedvalsts kā nākamo LV stratēģiju princips:</a:t>
            </a:r>
          </a:p>
          <a:p>
            <a:r>
              <a:rPr lang="lv-LV" sz="2400" dirty="0">
                <a:solidFill>
                  <a:srgbClr val="C00000"/>
                </a:solidFill>
              </a:rPr>
              <a:t>Kas padara valsti par viedvalsti? </a:t>
            </a:r>
          </a:p>
          <a:p>
            <a:r>
              <a:rPr lang="lv-LV" altLang="lv-LV" sz="2400" dirty="0">
                <a:solidFill>
                  <a:srgbClr val="C00000"/>
                </a:solidFill>
              </a:rPr>
              <a:t>Viena no atbildēm: spēja domāt, lemt un rīkoties kopsakarībās. Līdzsvarotas attiecības starp  viedu valsti un viedu lokalitāti,  viedu nacionāla līmeņa valdību un viedu pašvaldību, viedu valsti un viedu sabiedrību, viedu valdību un viedu indivīdu, viedu valdību un viedu biznesu</a:t>
            </a:r>
          </a:p>
          <a:p>
            <a:endParaRPr lang="lv-LV" altLang="lv-LV" sz="2400" dirty="0">
              <a:solidFill>
                <a:srgbClr val="C00000"/>
              </a:solidFill>
            </a:endParaRPr>
          </a:p>
          <a:p>
            <a:endParaRPr lang="lv-LV" sz="2400" b="1" dirty="0">
              <a:solidFill>
                <a:srgbClr val="C00000"/>
              </a:solidFill>
            </a:endParaRPr>
          </a:p>
          <a:p>
            <a:endParaRPr lang="lv-LV" sz="2400" dirty="0">
              <a:solidFill>
                <a:srgbClr val="C00000"/>
              </a:solidFill>
            </a:endParaRPr>
          </a:p>
        </p:txBody>
      </p:sp>
      <p:sp>
        <p:nvSpPr>
          <p:cNvPr id="6" name="Rectangle 5"/>
          <p:cNvSpPr/>
          <p:nvPr/>
        </p:nvSpPr>
        <p:spPr>
          <a:xfrm>
            <a:off x="7109254" y="510746"/>
            <a:ext cx="4641588" cy="830997"/>
          </a:xfrm>
          <a:prstGeom prst="rect">
            <a:avLst/>
          </a:prstGeom>
        </p:spPr>
        <p:txBody>
          <a:bodyPr wrap="square">
            <a:spAutoFit/>
          </a:bodyPr>
          <a:lstStyle/>
          <a:p>
            <a:r>
              <a:rPr lang="lv-LV" sz="4800" b="1" dirty="0">
                <a:solidFill>
                  <a:srgbClr val="C00000"/>
                </a:solidFill>
              </a:rPr>
              <a:t>SINTĒZE</a:t>
            </a:r>
          </a:p>
        </p:txBody>
      </p:sp>
    </p:spTree>
    <p:extLst>
      <p:ext uri="{BB962C8B-B14F-4D97-AF65-F5344CB8AC3E}">
        <p14:creationId xmlns:p14="http://schemas.microsoft.com/office/powerpoint/2010/main" val="31641807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B522DD-589F-45FD-BA01-68F822FFB269}"/>
              </a:ext>
            </a:extLst>
          </p:cNvPr>
          <p:cNvSpPr>
            <a:spLocks noGrp="1"/>
          </p:cNvSpPr>
          <p:nvPr>
            <p:ph type="title"/>
          </p:nvPr>
        </p:nvSpPr>
        <p:spPr>
          <a:xfrm>
            <a:off x="838199" y="168676"/>
            <a:ext cx="11235431" cy="834501"/>
          </a:xfrm>
        </p:spPr>
        <p:txBody>
          <a:bodyPr>
            <a:normAutofit fontScale="90000"/>
          </a:bodyPr>
          <a:lstStyle/>
          <a:p>
            <a:r>
              <a:rPr lang="lv-LV" sz="3100" b="1" dirty="0">
                <a:solidFill>
                  <a:srgbClr val="C00000"/>
                </a:solidFill>
              </a:rPr>
              <a:t>Forums “Latvija ceļā uz viedvalsti. Izglītības, zinātnes un tehnoloģiju sintēze”</a:t>
            </a:r>
            <a:r>
              <a:rPr lang="lv-LV" dirty="0"/>
              <a:t/>
            </a:r>
            <a:br>
              <a:rPr lang="lv-LV" dirty="0"/>
            </a:br>
            <a:endParaRPr lang="lv-LV" dirty="0"/>
          </a:p>
        </p:txBody>
      </p:sp>
      <p:sp>
        <p:nvSpPr>
          <p:cNvPr id="3" name="Content Placeholder 2">
            <a:extLst>
              <a:ext uri="{FF2B5EF4-FFF2-40B4-BE49-F238E27FC236}">
                <a16:creationId xmlns="" xmlns:a16="http://schemas.microsoft.com/office/drawing/2014/main" id="{903F9FBA-A113-4A8A-9F75-B586B49BF9BC}"/>
              </a:ext>
            </a:extLst>
          </p:cNvPr>
          <p:cNvSpPr>
            <a:spLocks noGrp="1"/>
          </p:cNvSpPr>
          <p:nvPr>
            <p:ph sz="half" idx="1"/>
          </p:nvPr>
        </p:nvSpPr>
        <p:spPr>
          <a:xfrm>
            <a:off x="838199" y="727970"/>
            <a:ext cx="5385047" cy="5448994"/>
          </a:xfrm>
        </p:spPr>
        <p:txBody>
          <a:bodyPr>
            <a:normAutofit fontScale="25000" lnSpcReduction="20000"/>
          </a:bodyPr>
          <a:lstStyle/>
          <a:p>
            <a:pPr lvl="0">
              <a:buFont typeface="Wingdings" panose="05000000000000000000" pitchFamily="2" charset="2"/>
              <a:buChar char="ü"/>
            </a:pPr>
            <a:r>
              <a:rPr lang="lv-LV" sz="8800" dirty="0"/>
              <a:t>Viedvalsts idejai ir liels potenciāls Latvijas attīstībai, kurā varētu sakņoties valsts ilgtermiņa stratēģijas</a:t>
            </a:r>
          </a:p>
          <a:p>
            <a:pPr lvl="0">
              <a:buFont typeface="Wingdings" panose="05000000000000000000" pitchFamily="2" charset="2"/>
              <a:buChar char="ü"/>
            </a:pPr>
            <a:r>
              <a:rPr lang="lv-LV" sz="8800" dirty="0"/>
              <a:t>Tās reālo lomu nākotnē noteiks </a:t>
            </a:r>
            <a:r>
              <a:rPr lang="lv-LV" sz="8800" b="1" dirty="0">
                <a:solidFill>
                  <a:srgbClr val="C00000"/>
                </a:solidFill>
              </a:rPr>
              <a:t>sabiedrības vēlme un prasmes izmantot viedumu ne tikai viedierīču darbināšanai (tehnoloģiskā dimensija), bet daudz plašākā sociālo, kulturālo, ekonomisko un politisko attiecību kontekstā, balstot sabiedrības un valsts attīstību uz ilgtspējas principiem</a:t>
            </a:r>
          </a:p>
          <a:p>
            <a:pPr lvl="0">
              <a:buFont typeface="Wingdings" panose="05000000000000000000" pitchFamily="2" charset="2"/>
              <a:buChar char="ü"/>
            </a:pPr>
            <a:r>
              <a:rPr lang="lv-LV" sz="8800" dirty="0"/>
              <a:t>Moderno tehnoloģiju risinājumi, kas balstās uz robotiku, mākslīgā intelekta tehnoloģijām, lielo datu izmantošanu, kā arī cilvēkkapitāla prasmīga pilnveidošana ir Latvijas iespēja pilnvērtīgi iekļauties globālajā un digitalizētajā ekonomikā, veidojot uz augstas pievienotās vērtības radīšanu balstītu ekonomiku</a:t>
            </a:r>
            <a:r>
              <a:rPr lang="lv-LV" sz="8800" b="1" dirty="0"/>
              <a:t>. </a:t>
            </a:r>
            <a:r>
              <a:rPr lang="lv-LV" sz="8800" b="1" dirty="0">
                <a:solidFill>
                  <a:srgbClr val="C00000"/>
                </a:solidFill>
              </a:rPr>
              <a:t>Izglītības saturs un sistēma ir atslēga šāda mērķa īstenošanai. Šajā aspektā augstākās izglītības līmenī ir lielākā mērā nekā šobrīd jātiecas uz izcilību</a:t>
            </a:r>
          </a:p>
          <a:p>
            <a:endParaRPr lang="lv-LV" dirty="0"/>
          </a:p>
        </p:txBody>
      </p:sp>
      <p:sp>
        <p:nvSpPr>
          <p:cNvPr id="4" name="Content Placeholder 3">
            <a:extLst>
              <a:ext uri="{FF2B5EF4-FFF2-40B4-BE49-F238E27FC236}">
                <a16:creationId xmlns="" xmlns:a16="http://schemas.microsoft.com/office/drawing/2014/main" id="{5839D090-589B-415C-9E7A-CF87D00BA0DF}"/>
              </a:ext>
            </a:extLst>
          </p:cNvPr>
          <p:cNvSpPr>
            <a:spLocks noGrp="1"/>
          </p:cNvSpPr>
          <p:nvPr>
            <p:ph sz="half" idx="2"/>
          </p:nvPr>
        </p:nvSpPr>
        <p:spPr>
          <a:xfrm>
            <a:off x="6409679" y="727970"/>
            <a:ext cx="5513032" cy="5448993"/>
          </a:xfrm>
        </p:spPr>
        <p:txBody>
          <a:bodyPr>
            <a:normAutofit fontScale="25000" lnSpcReduction="20000"/>
          </a:bodyPr>
          <a:lstStyle/>
          <a:p>
            <a:pPr marL="0" indent="0">
              <a:buNone/>
            </a:pPr>
            <a:r>
              <a:rPr lang="lv-LV" sz="8800" b="1" dirty="0">
                <a:solidFill>
                  <a:srgbClr val="C00000"/>
                </a:solidFill>
              </a:rPr>
              <a:t>Izglītības, zinātnes un, tehnoloģiju attīstības tendences un perspektīvās nišas Latvijai :</a:t>
            </a:r>
            <a:endParaRPr lang="lv-LV" sz="8800" dirty="0">
              <a:solidFill>
                <a:srgbClr val="C00000"/>
              </a:solidFill>
            </a:endParaRPr>
          </a:p>
          <a:p>
            <a:pPr lvl="0" fontAlgn="base">
              <a:buFont typeface="Wingdings" panose="05000000000000000000" pitchFamily="2" charset="2"/>
              <a:buChar char="ü"/>
            </a:pPr>
            <a:r>
              <a:rPr lang="lv-LV" sz="8800" dirty="0"/>
              <a:t>Latvijai nākotnē ir svarīgi apzināties, ka mākslīgā intelekta radītāji būs cilvēki un tā kvalitātēm vienmēr būtu jāizriet no cilvēku un sabiedrības vērtībām, interesēm un vajadzībām </a:t>
            </a:r>
          </a:p>
          <a:p>
            <a:pPr lvl="0" fontAlgn="base">
              <a:buFont typeface="Wingdings" panose="05000000000000000000" pitchFamily="2" charset="2"/>
              <a:buChar char="ü"/>
            </a:pPr>
            <a:r>
              <a:rPr lang="lv-LV" sz="8800" b="1" dirty="0">
                <a:solidFill>
                  <a:srgbClr val="C00000"/>
                </a:solidFill>
              </a:rPr>
              <a:t>Ar moderno informatīvo tehnoloģiju attīstību, kas sniedz iespēju iesaistīties globālos visdažādāko jomu informācijas apmaiņas tīklos, tostarp zināšanu radīšanas un pārneses tīklos, vienlaikus tiek radīti nosacījumi tam, lai lielāku nozīmību piešķirtu Latvijai raksturīgām, unikālām un svarīgām vērtībām. Šādā veidā ir iespējams panākt, piemēram,  lai mākslīgais intelekts spētu būt “latvisks”, sazināties latviešu valodā, saprastu Latvijas sabiedrības un kultūras vērtību kodu</a:t>
            </a:r>
          </a:p>
          <a:p>
            <a:endParaRPr lang="lv-LV" dirty="0"/>
          </a:p>
        </p:txBody>
      </p:sp>
    </p:spTree>
    <p:extLst>
      <p:ext uri="{BB962C8B-B14F-4D97-AF65-F5344CB8AC3E}">
        <p14:creationId xmlns:p14="http://schemas.microsoft.com/office/powerpoint/2010/main" val="23860745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B522DD-589F-45FD-BA01-68F822FFB269}"/>
              </a:ext>
            </a:extLst>
          </p:cNvPr>
          <p:cNvSpPr>
            <a:spLocks noGrp="1"/>
          </p:cNvSpPr>
          <p:nvPr>
            <p:ph type="title"/>
          </p:nvPr>
        </p:nvSpPr>
        <p:spPr>
          <a:xfrm>
            <a:off x="838199" y="577049"/>
            <a:ext cx="11235431" cy="426128"/>
          </a:xfrm>
        </p:spPr>
        <p:txBody>
          <a:bodyPr>
            <a:normAutofit fontScale="90000"/>
          </a:bodyPr>
          <a:lstStyle/>
          <a:p>
            <a:r>
              <a:rPr lang="lv-LV" sz="3100" b="1" dirty="0">
                <a:solidFill>
                  <a:srgbClr val="C00000"/>
                </a:solidFill>
              </a:rPr>
              <a:t>Forums “Latvija ceļā uz viedvalsti. Izglītības, zinātnes un tehnoloģiju sintēze”</a:t>
            </a:r>
            <a:br>
              <a:rPr lang="lv-LV" sz="3100" b="1" dirty="0">
                <a:solidFill>
                  <a:srgbClr val="C00000"/>
                </a:solidFill>
              </a:rPr>
            </a:br>
            <a:r>
              <a:rPr lang="lv-LV" sz="3100" b="1" dirty="0">
                <a:solidFill>
                  <a:srgbClr val="C00000"/>
                </a:solidFill>
              </a:rPr>
              <a:t>Stratēģiski nozīmīgās atziņas</a:t>
            </a:r>
            <a:r>
              <a:rPr lang="lv-LV" dirty="0"/>
              <a:t/>
            </a:r>
            <a:br>
              <a:rPr lang="lv-LV" dirty="0"/>
            </a:br>
            <a:endParaRPr lang="lv-LV" dirty="0"/>
          </a:p>
        </p:txBody>
      </p:sp>
      <p:sp>
        <p:nvSpPr>
          <p:cNvPr id="3" name="Content Placeholder 2">
            <a:extLst>
              <a:ext uri="{FF2B5EF4-FFF2-40B4-BE49-F238E27FC236}">
                <a16:creationId xmlns="" xmlns:a16="http://schemas.microsoft.com/office/drawing/2014/main" id="{903F9FBA-A113-4A8A-9F75-B586B49BF9BC}"/>
              </a:ext>
            </a:extLst>
          </p:cNvPr>
          <p:cNvSpPr>
            <a:spLocks noGrp="1"/>
          </p:cNvSpPr>
          <p:nvPr>
            <p:ph sz="half" idx="1"/>
          </p:nvPr>
        </p:nvSpPr>
        <p:spPr>
          <a:xfrm>
            <a:off x="838199" y="1100831"/>
            <a:ext cx="5385047" cy="5076133"/>
          </a:xfrm>
        </p:spPr>
        <p:txBody>
          <a:bodyPr>
            <a:normAutofit fontScale="25000" lnSpcReduction="20000"/>
          </a:bodyPr>
          <a:lstStyle/>
          <a:p>
            <a:pPr lvl="0">
              <a:buFont typeface="Wingdings" panose="05000000000000000000" pitchFamily="2" charset="2"/>
              <a:buChar char="ü"/>
            </a:pPr>
            <a:r>
              <a:rPr lang="lv-LV" sz="8800" dirty="0"/>
              <a:t>Latvijas uzņēmumu veiksmes faktors nākotnes ekonomikā ir spēja radīt augstu pievienotu vērtību, </a:t>
            </a:r>
          </a:p>
          <a:p>
            <a:pPr lvl="0">
              <a:buFont typeface="Wingdings" panose="05000000000000000000" pitchFamily="2" charset="2"/>
              <a:buChar char="ü"/>
            </a:pPr>
            <a:r>
              <a:rPr lang="lv-LV" sz="8800" dirty="0"/>
              <a:t>izvirzot ambiciozus biznesa mērķus globālo tirgu apgūšanā, vienlaikus, balstot biznesu uz savstarpēju ieguvumu stratēģiju, </a:t>
            </a:r>
          </a:p>
          <a:p>
            <a:pPr lvl="0">
              <a:buFont typeface="Wingdings" panose="05000000000000000000" pitchFamily="2" charset="2"/>
              <a:buChar char="ü"/>
            </a:pPr>
            <a:r>
              <a:rPr lang="lv-LV" sz="8800" dirty="0"/>
              <a:t>spējot pielāgoties jaunajām nodarbinātības tendencēm (respektējot cilvēku vēlmi rūpēties par savu izaugsmi un karjeru)  </a:t>
            </a:r>
          </a:p>
          <a:p>
            <a:pPr lvl="0">
              <a:buFont typeface="Wingdings" panose="05000000000000000000" pitchFamily="2" charset="2"/>
              <a:buChar char="ü"/>
            </a:pPr>
            <a:r>
              <a:rPr lang="lv-LV" sz="8800" dirty="0"/>
              <a:t>ieguldot savu enerģiju nevien peļņas gūšanai, bet arī sakārtotas un caurredzamas vides veidošanā gan savā apkārtnē un savā nozarē, gan mūsu valsts sabiedrībā un likumdošanā</a:t>
            </a:r>
          </a:p>
          <a:p>
            <a:r>
              <a:rPr lang="lv-LV" b="1" dirty="0"/>
              <a:t> </a:t>
            </a:r>
            <a:endParaRPr lang="lv-LV" dirty="0"/>
          </a:p>
          <a:p>
            <a:r>
              <a:rPr lang="lv-LV" b="1" dirty="0"/>
              <a:t> </a:t>
            </a:r>
            <a:endParaRPr lang="lv-LV" dirty="0"/>
          </a:p>
          <a:p>
            <a:endParaRPr lang="lv-LV" dirty="0"/>
          </a:p>
        </p:txBody>
      </p:sp>
      <p:sp>
        <p:nvSpPr>
          <p:cNvPr id="4" name="Content Placeholder 3">
            <a:extLst>
              <a:ext uri="{FF2B5EF4-FFF2-40B4-BE49-F238E27FC236}">
                <a16:creationId xmlns="" xmlns:a16="http://schemas.microsoft.com/office/drawing/2014/main" id="{5839D090-589B-415C-9E7A-CF87D00BA0DF}"/>
              </a:ext>
            </a:extLst>
          </p:cNvPr>
          <p:cNvSpPr>
            <a:spLocks noGrp="1"/>
          </p:cNvSpPr>
          <p:nvPr>
            <p:ph sz="half" idx="2"/>
          </p:nvPr>
        </p:nvSpPr>
        <p:spPr>
          <a:xfrm>
            <a:off x="6409679" y="1003177"/>
            <a:ext cx="5513032" cy="5173786"/>
          </a:xfrm>
        </p:spPr>
        <p:txBody>
          <a:bodyPr>
            <a:normAutofit fontScale="25000" lnSpcReduction="20000"/>
          </a:bodyPr>
          <a:lstStyle/>
          <a:p>
            <a:pPr lvl="0" fontAlgn="base">
              <a:buFont typeface="Wingdings" panose="05000000000000000000" pitchFamily="2" charset="2"/>
              <a:buChar char="ü"/>
            </a:pPr>
            <a:r>
              <a:rPr lang="lv-LV" sz="8800" dirty="0"/>
              <a:t>Latvijas nākotnes attīstībai perspektīva niša ir tā dēvētās precīzijas pieejas attīstīšana tādās jomās kā izglītība un medicīna. </a:t>
            </a:r>
          </a:p>
          <a:p>
            <a:pPr lvl="0" fontAlgn="base">
              <a:buFont typeface="Wingdings" panose="05000000000000000000" pitchFamily="2" charset="2"/>
              <a:buChar char="ü"/>
            </a:pPr>
            <a:r>
              <a:rPr lang="lv-LV" sz="8800" dirty="0"/>
              <a:t>Tas nodrošinās nākotnē atbilstoši daudz efektīvāku mācīšanās procesu un slimību novēršanu vai ārstēšanu. </a:t>
            </a:r>
          </a:p>
          <a:p>
            <a:pPr lvl="0" fontAlgn="base">
              <a:buFont typeface="Wingdings" panose="05000000000000000000" pitchFamily="2" charset="2"/>
              <a:buChar char="ü"/>
            </a:pPr>
            <a:r>
              <a:rPr lang="lv-LV" sz="8800" dirty="0"/>
              <a:t>Šī pieeja balstās spējā veidot transdisciplināras zinātniskās aktivitātes, iekļaujot tādas IT disciplīnas vai apakšdisciplīnas, kā lielo datu analītiku, mašīnmācīšanos, tekstu sintezēšanu, attēlu atpazīšanu, kā arī tādas disciplīnas kā genomika, neirobioloģija, etoloģiju, psiholoģija (izglītībā), molekulārā bioloģija (medicīnā) u.c. </a:t>
            </a:r>
          </a:p>
          <a:p>
            <a:pPr lvl="0" fontAlgn="base">
              <a:buFont typeface="Wingdings" panose="05000000000000000000" pitchFamily="2" charset="2"/>
              <a:buChar char="ü"/>
            </a:pPr>
            <a:r>
              <a:rPr lang="lv-LV" sz="8800" dirty="0"/>
              <a:t>Precīzijas izglītības un precīzijas medicīnas attīstīšana sniedz iespēju veidot augstāku zinātnes potenciālu un intelektuālā kapitāla vērtību Latvijā, kas tiktu novērtēta pasaules kontekstā, bet vienlaikus radītu pamatu sabiedrības un valsts ilgtspējai un cilvēku labklājībai</a:t>
            </a:r>
          </a:p>
          <a:p>
            <a:endParaRPr lang="lv-LV" dirty="0"/>
          </a:p>
        </p:txBody>
      </p:sp>
    </p:spTree>
    <p:extLst>
      <p:ext uri="{BB962C8B-B14F-4D97-AF65-F5344CB8AC3E}">
        <p14:creationId xmlns:p14="http://schemas.microsoft.com/office/powerpoint/2010/main" val="13400558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3708" y="1868432"/>
            <a:ext cx="5967303" cy="5016758"/>
          </a:xfrm>
          <a:prstGeom prst="rect">
            <a:avLst/>
          </a:prstGeom>
        </p:spPr>
        <p:txBody>
          <a:bodyPr wrap="square">
            <a:spAutoFit/>
          </a:bodyPr>
          <a:lstStyle/>
          <a:p>
            <a:pPr lvl="0"/>
            <a:r>
              <a:rPr lang="lv-LV" sz="2000" b="1" dirty="0">
                <a:solidFill>
                  <a:srgbClr val="C00000"/>
                </a:solidFill>
              </a:rPr>
              <a:t>Ģeopolitikā: </a:t>
            </a:r>
          </a:p>
          <a:p>
            <a:r>
              <a:rPr lang="lv-LV" sz="2000" dirty="0">
                <a:solidFill>
                  <a:srgbClr val="C00000"/>
                </a:solidFill>
              </a:rPr>
              <a:t>„Plēsoņu pasaule”</a:t>
            </a:r>
          </a:p>
          <a:p>
            <a:r>
              <a:rPr lang="lv-LV" sz="2000" dirty="0">
                <a:solidFill>
                  <a:srgbClr val="C00000"/>
                </a:solidFill>
              </a:rPr>
              <a:t> </a:t>
            </a:r>
            <a:r>
              <a:rPr lang="lv-LV" sz="2000" b="1" dirty="0"/>
              <a:t>vai</a:t>
            </a:r>
            <a:r>
              <a:rPr lang="lv-LV" sz="2000" b="1" dirty="0">
                <a:solidFill>
                  <a:srgbClr val="C00000"/>
                </a:solidFill>
              </a:rPr>
              <a:t> </a:t>
            </a:r>
          </a:p>
          <a:p>
            <a:r>
              <a:rPr lang="lv-LV" sz="2000" dirty="0">
                <a:solidFill>
                  <a:srgbClr val="C00000"/>
                </a:solidFill>
              </a:rPr>
              <a:t>„pasaule kā nāciju koncerts”</a:t>
            </a:r>
          </a:p>
          <a:p>
            <a:endParaRPr lang="lv-LV" sz="2000" dirty="0">
              <a:solidFill>
                <a:srgbClr val="C00000"/>
              </a:solidFill>
            </a:endParaRPr>
          </a:p>
          <a:p>
            <a:r>
              <a:rPr lang="lv-LV" sz="2000" b="1" dirty="0">
                <a:solidFill>
                  <a:srgbClr val="C00000"/>
                </a:solidFill>
              </a:rPr>
              <a:t>Tehnoloģiju attīstībā:</a:t>
            </a:r>
          </a:p>
          <a:p>
            <a:r>
              <a:rPr lang="lv-LV" sz="2000" dirty="0">
                <a:solidFill>
                  <a:srgbClr val="C00000"/>
                </a:solidFill>
              </a:rPr>
              <a:t>Strauja digitalizācija – robotizācija, automatizācija, kas radīs pielāgošanās un nodarbinātības problēmas</a:t>
            </a:r>
            <a:r>
              <a:rPr lang="lv-LV" sz="2000" dirty="0"/>
              <a:t> </a:t>
            </a:r>
          </a:p>
          <a:p>
            <a:r>
              <a:rPr lang="lv-LV" sz="2000" b="1" dirty="0"/>
              <a:t>vai </a:t>
            </a:r>
          </a:p>
          <a:p>
            <a:r>
              <a:rPr lang="lv-LV" sz="2000" dirty="0">
                <a:solidFill>
                  <a:srgbClr val="C00000"/>
                </a:solidFill>
              </a:rPr>
              <a:t>tehnoloģiju attīstība pielāgojoties sabiedrības lielākās daļas iespējām (veidam) tās adaptēt un papildinot, uzlabojot cilvēku un sabiedrības dzīves kvalitāti</a:t>
            </a:r>
          </a:p>
          <a:p>
            <a:pPr lvl="0"/>
            <a:endParaRPr lang="lv-LV" sz="2000" b="1" dirty="0">
              <a:solidFill>
                <a:srgbClr val="C00000"/>
              </a:solidFill>
            </a:endParaRPr>
          </a:p>
          <a:p>
            <a:pPr lvl="0"/>
            <a:endParaRPr lang="lv-LV" sz="2000" b="1" dirty="0">
              <a:solidFill>
                <a:srgbClr val="C00000"/>
              </a:solidFill>
            </a:endParaRPr>
          </a:p>
          <a:p>
            <a:pPr lvl="0"/>
            <a:endParaRPr lang="lv-LV" sz="2000" dirty="0"/>
          </a:p>
          <a:p>
            <a:r>
              <a:rPr lang="en-US" sz="2000" dirty="0"/>
              <a:t> </a:t>
            </a:r>
            <a:endParaRPr lang="lv-LV" sz="2000" dirty="0"/>
          </a:p>
        </p:txBody>
      </p:sp>
      <p:pic>
        <p:nvPicPr>
          <p:cNvPr id="3" name="Picture 2"/>
          <p:cNvPicPr>
            <a:picLocks noChangeAspect="1"/>
          </p:cNvPicPr>
          <p:nvPr/>
        </p:nvPicPr>
        <p:blipFill>
          <a:blip r:embed="rId2"/>
          <a:stretch>
            <a:fillRect/>
          </a:stretch>
        </p:blipFill>
        <p:spPr>
          <a:xfrm>
            <a:off x="713874" y="254084"/>
            <a:ext cx="5390147" cy="1382211"/>
          </a:xfrm>
          <a:prstGeom prst="rect">
            <a:avLst/>
          </a:prstGeom>
        </p:spPr>
      </p:pic>
      <p:sp>
        <p:nvSpPr>
          <p:cNvPr id="4" name="Rectangle 3"/>
          <p:cNvSpPr/>
          <p:nvPr/>
        </p:nvSpPr>
        <p:spPr>
          <a:xfrm>
            <a:off x="6689558" y="1868432"/>
            <a:ext cx="5341480" cy="3662541"/>
          </a:xfrm>
          <a:prstGeom prst="rect">
            <a:avLst/>
          </a:prstGeom>
        </p:spPr>
        <p:txBody>
          <a:bodyPr wrap="square">
            <a:spAutoFit/>
          </a:bodyPr>
          <a:lstStyle/>
          <a:p>
            <a:pPr lvl="0"/>
            <a:r>
              <a:rPr lang="lv-LV" sz="2000" b="1" dirty="0">
                <a:solidFill>
                  <a:srgbClr val="C00000"/>
                </a:solidFill>
              </a:rPr>
              <a:t>Demogrāfijā:</a:t>
            </a:r>
          </a:p>
          <a:p>
            <a:pPr lvl="0"/>
            <a:r>
              <a:rPr lang="lv-LV" sz="2000" dirty="0">
                <a:solidFill>
                  <a:srgbClr val="C00000"/>
                </a:solidFill>
              </a:rPr>
              <a:t>Latvija ir nolemta depopulācijai līdz kritiski zemam līmenim, kas  ārpus Rīgas ir </a:t>
            </a:r>
          </a:p>
          <a:p>
            <a:pPr lvl="0"/>
            <a:r>
              <a:rPr lang="lv-LV" sz="2000" b="1" dirty="0"/>
              <a:t>vai</a:t>
            </a:r>
            <a:endParaRPr lang="lv-LV" sz="2000" dirty="0"/>
          </a:p>
          <a:p>
            <a:pPr lvl="0"/>
            <a:r>
              <a:rPr lang="lv-LV" sz="2000" dirty="0">
                <a:solidFill>
                  <a:srgbClr val="C00000"/>
                </a:solidFill>
              </a:rPr>
              <a:t>Latvijā iedzīvotāju skaits nostabilizēsies un pie noteiktiem nosacījumiem var saglabāties attīstības nišām atbilstošā apmērā arī ārpus Rīgas un citiem lielākiem attīstības centriem</a:t>
            </a:r>
          </a:p>
          <a:p>
            <a:pPr lvl="0"/>
            <a:endParaRPr lang="lv-LV" sz="2400" dirty="0"/>
          </a:p>
          <a:p>
            <a:endParaRPr lang="lv-LV" sz="2400" b="1" dirty="0">
              <a:solidFill>
                <a:srgbClr val="C00000"/>
              </a:solidFill>
            </a:endParaRPr>
          </a:p>
          <a:p>
            <a:endParaRPr lang="lv-LV" sz="2400" dirty="0">
              <a:solidFill>
                <a:srgbClr val="C00000"/>
              </a:solidFill>
            </a:endParaRPr>
          </a:p>
        </p:txBody>
      </p:sp>
      <p:sp>
        <p:nvSpPr>
          <p:cNvPr id="6" name="Rectangle 5"/>
          <p:cNvSpPr/>
          <p:nvPr/>
        </p:nvSpPr>
        <p:spPr>
          <a:xfrm>
            <a:off x="6569240" y="421969"/>
            <a:ext cx="5181602" cy="1631216"/>
          </a:xfrm>
          <a:prstGeom prst="rect">
            <a:avLst/>
          </a:prstGeom>
        </p:spPr>
        <p:txBody>
          <a:bodyPr wrap="square">
            <a:spAutoFit/>
          </a:bodyPr>
          <a:lstStyle/>
          <a:p>
            <a:r>
              <a:rPr lang="lv-LV" sz="3600" b="1" dirty="0">
                <a:solidFill>
                  <a:srgbClr val="C00000"/>
                </a:solidFill>
              </a:rPr>
              <a:t>NĀKOTNES STRATĒĢIJĀM</a:t>
            </a:r>
          </a:p>
          <a:p>
            <a:pPr lvl="0"/>
            <a:r>
              <a:rPr lang="lv-LV" sz="2800" b="1" dirty="0">
                <a:solidFill>
                  <a:srgbClr val="C00000"/>
                </a:solidFill>
              </a:rPr>
              <a:t>Iespējamie attīstības scenāriji</a:t>
            </a:r>
          </a:p>
          <a:p>
            <a:endParaRPr lang="lv-LV" sz="3600" b="1" dirty="0">
              <a:solidFill>
                <a:srgbClr val="C00000"/>
              </a:solidFill>
            </a:endParaRPr>
          </a:p>
        </p:txBody>
      </p:sp>
    </p:spTree>
    <p:extLst>
      <p:ext uri="{BB962C8B-B14F-4D97-AF65-F5344CB8AC3E}">
        <p14:creationId xmlns:p14="http://schemas.microsoft.com/office/powerpoint/2010/main" val="278161674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779" y="1451360"/>
            <a:ext cx="5554222" cy="6124754"/>
          </a:xfrm>
          <a:prstGeom prst="rect">
            <a:avLst/>
          </a:prstGeom>
        </p:spPr>
        <p:txBody>
          <a:bodyPr wrap="square">
            <a:spAutoFit/>
          </a:bodyPr>
          <a:lstStyle/>
          <a:p>
            <a:pPr lvl="0"/>
            <a:r>
              <a:rPr lang="lv-LV" sz="2200" b="1" u="sng" dirty="0">
                <a:solidFill>
                  <a:srgbClr val="C00000"/>
                </a:solidFill>
              </a:rPr>
              <a:t>Pilsoniskās sabiedrības veidošana</a:t>
            </a:r>
          </a:p>
          <a:p>
            <a:pPr lvl="0"/>
            <a:r>
              <a:rPr lang="lv-LV" sz="2000" dirty="0"/>
              <a:t>Integrēt Latvijā vēsturiski ilgstošā laika posmos izveidojušos ģimenes dzīves, kopienu, sadarbības modeļos, </a:t>
            </a:r>
            <a:r>
              <a:rPr lang="lv-LV" sz="2000" dirty="0" err="1"/>
              <a:t>prioritarizējot</a:t>
            </a:r>
            <a:r>
              <a:rPr lang="lv-LV" sz="2000" dirty="0"/>
              <a:t> Latvijā iedibinājušos dzīves stilu, tradicionālās vērtības (paredzot finansējumu ar tām saistītām nišām izglītībā, kultūrā u.c.) </a:t>
            </a:r>
          </a:p>
          <a:p>
            <a:pPr lvl="0"/>
            <a:r>
              <a:rPr lang="lv-LV" sz="2000" b="1" dirty="0">
                <a:solidFill>
                  <a:srgbClr val="C00000"/>
                </a:solidFill>
              </a:rPr>
              <a:t>iepretī </a:t>
            </a:r>
          </a:p>
          <a:p>
            <a:pPr lvl="0"/>
            <a:r>
              <a:rPr lang="lv-LV" sz="2000" dirty="0"/>
              <a:t>integrēties globālo un aktuālo ieviržu tendencēs, pakļaujoties tām un ļaujot dabiski nomainīt tradicionālās sakārtas</a:t>
            </a:r>
          </a:p>
          <a:p>
            <a:pPr lvl="0"/>
            <a:endParaRPr lang="lv-LV" sz="800" dirty="0"/>
          </a:p>
          <a:p>
            <a:pPr lvl="0"/>
            <a:r>
              <a:rPr lang="lv-LV" sz="2200" b="1" u="sng" dirty="0">
                <a:solidFill>
                  <a:srgbClr val="C00000"/>
                </a:solidFill>
              </a:rPr>
              <a:t>Reģionālā pozicionēšanās un identitāte</a:t>
            </a:r>
          </a:p>
          <a:p>
            <a:pPr lvl="0"/>
            <a:r>
              <a:rPr lang="lv-LV" sz="2000" dirty="0"/>
              <a:t>Pieņemt un attīstīt plašāka reģiona, piemēram, Eiropas vai Ziemeļvalstu piederības pozīciju un sajūtu</a:t>
            </a:r>
            <a:endParaRPr lang="lv-LV" sz="2000" b="1" dirty="0">
              <a:solidFill>
                <a:srgbClr val="C00000"/>
              </a:solidFill>
            </a:endParaRPr>
          </a:p>
          <a:p>
            <a:pPr lvl="0"/>
            <a:r>
              <a:rPr lang="lv-LV" sz="2000" b="1" dirty="0">
                <a:solidFill>
                  <a:srgbClr val="C00000"/>
                </a:solidFill>
              </a:rPr>
              <a:t>Iepretī </a:t>
            </a:r>
          </a:p>
          <a:p>
            <a:pPr lvl="0"/>
            <a:r>
              <a:rPr lang="lv-LV" sz="2000" dirty="0"/>
              <a:t>Pieņemt, ka ir iespēja kopt veidot Latvijas identitāti, neuzsverot kādas reģionālās piederības aspektu</a:t>
            </a:r>
          </a:p>
          <a:p>
            <a:pPr lvl="0"/>
            <a:endParaRPr lang="lv-LV" sz="2000" dirty="0"/>
          </a:p>
          <a:p>
            <a:r>
              <a:rPr lang="en-US" sz="2000" dirty="0"/>
              <a:t> </a:t>
            </a:r>
            <a:endParaRPr lang="lv-LV" sz="2000" dirty="0"/>
          </a:p>
        </p:txBody>
      </p:sp>
      <p:pic>
        <p:nvPicPr>
          <p:cNvPr id="3" name="Picture 2"/>
          <p:cNvPicPr>
            <a:picLocks noChangeAspect="1"/>
          </p:cNvPicPr>
          <p:nvPr/>
        </p:nvPicPr>
        <p:blipFill>
          <a:blip r:embed="rId2"/>
          <a:stretch>
            <a:fillRect/>
          </a:stretch>
        </p:blipFill>
        <p:spPr>
          <a:xfrm>
            <a:off x="631681" y="88778"/>
            <a:ext cx="5070477" cy="1267412"/>
          </a:xfrm>
          <a:prstGeom prst="rect">
            <a:avLst/>
          </a:prstGeom>
        </p:spPr>
      </p:pic>
      <p:sp>
        <p:nvSpPr>
          <p:cNvPr id="4" name="Rectangle 3"/>
          <p:cNvSpPr/>
          <p:nvPr/>
        </p:nvSpPr>
        <p:spPr>
          <a:xfrm>
            <a:off x="5992427" y="1451360"/>
            <a:ext cx="6079708" cy="5324535"/>
          </a:xfrm>
          <a:prstGeom prst="rect">
            <a:avLst/>
          </a:prstGeom>
        </p:spPr>
        <p:txBody>
          <a:bodyPr wrap="square">
            <a:spAutoFit/>
          </a:bodyPr>
          <a:lstStyle/>
          <a:p>
            <a:pPr lvl="0"/>
            <a:r>
              <a:rPr lang="lv-LV" sz="2200" b="1" u="sng" dirty="0">
                <a:solidFill>
                  <a:srgbClr val="C00000"/>
                </a:solidFill>
              </a:rPr>
              <a:t>Izglītība</a:t>
            </a:r>
          </a:p>
          <a:p>
            <a:pPr lvl="0"/>
            <a:r>
              <a:rPr lang="lv-LV" sz="2000" dirty="0"/>
              <a:t>Nodrošināt līdzīgas iespējas un kvalitāti visiem (atbilstoši resursiem)</a:t>
            </a:r>
          </a:p>
          <a:p>
            <a:pPr lvl="0"/>
            <a:r>
              <a:rPr lang="lv-LV" sz="2000" b="1" dirty="0">
                <a:solidFill>
                  <a:srgbClr val="C00000"/>
                </a:solidFill>
              </a:rPr>
              <a:t>Iepretī </a:t>
            </a:r>
            <a:r>
              <a:rPr lang="lv-LV" sz="2000" dirty="0"/>
              <a:t> </a:t>
            </a:r>
          </a:p>
          <a:p>
            <a:pPr lvl="0"/>
            <a:r>
              <a:rPr lang="lv-LV" sz="2000" dirty="0"/>
              <a:t>kvalitatīvas izglītības prioritāte, uzsvars uz izcilību, nodrošinot to tik plaši, cik pieļauj finanšu iespējas Latvijā</a:t>
            </a:r>
          </a:p>
          <a:p>
            <a:pPr lvl="0"/>
            <a:endParaRPr lang="lv-LV" sz="800" dirty="0"/>
          </a:p>
          <a:p>
            <a:r>
              <a:rPr lang="lv-LV" sz="2200" b="1" u="sng" dirty="0">
                <a:solidFill>
                  <a:srgbClr val="C00000"/>
                </a:solidFill>
              </a:rPr>
              <a:t>Reģionālajā politika Latvijas mērogā</a:t>
            </a:r>
          </a:p>
          <a:p>
            <a:r>
              <a:rPr lang="lv-LV" sz="2000" dirty="0" err="1"/>
              <a:t>Prioritarizēt</a:t>
            </a:r>
            <a:r>
              <a:rPr lang="lv-LV" sz="2000" dirty="0"/>
              <a:t> metropoles attīstību</a:t>
            </a:r>
          </a:p>
          <a:p>
            <a:r>
              <a:rPr lang="lv-LV" sz="2000" b="1" dirty="0">
                <a:solidFill>
                  <a:srgbClr val="C00000"/>
                </a:solidFill>
              </a:rPr>
              <a:t>iepretī </a:t>
            </a:r>
          </a:p>
          <a:p>
            <a:r>
              <a:rPr lang="lv-LV" sz="2000" dirty="0"/>
              <a:t>Meklēt un izmantot attīstības nišas visā valsts teritorijā</a:t>
            </a:r>
          </a:p>
          <a:p>
            <a:endParaRPr lang="lv-LV" sz="800" dirty="0"/>
          </a:p>
          <a:p>
            <a:r>
              <a:rPr lang="lv-LV" sz="2000" b="1" u="sng" dirty="0">
                <a:solidFill>
                  <a:srgbClr val="C00000"/>
                </a:solidFill>
              </a:rPr>
              <a:t>Tautsaimniecība</a:t>
            </a:r>
          </a:p>
          <a:p>
            <a:r>
              <a:rPr lang="lv-LV" sz="2000" dirty="0"/>
              <a:t>Piešķirt prioritāti tehnoloģiju intensīvām industrijām</a:t>
            </a:r>
          </a:p>
          <a:p>
            <a:r>
              <a:rPr lang="lv-LV" sz="2000" b="1" dirty="0">
                <a:solidFill>
                  <a:srgbClr val="C00000"/>
                </a:solidFill>
              </a:rPr>
              <a:t>Iepretī </a:t>
            </a:r>
          </a:p>
          <a:p>
            <a:r>
              <a:rPr lang="lv-LV" sz="2000" dirty="0"/>
              <a:t>Izmantot iespējas attīstīt daudzveidīgas pakalpojumu nišas, kas saistītas ar dabiskām priekšrocībām un resursiem</a:t>
            </a:r>
          </a:p>
        </p:txBody>
      </p:sp>
      <p:sp>
        <p:nvSpPr>
          <p:cNvPr id="6" name="Rectangle 5"/>
          <p:cNvSpPr/>
          <p:nvPr/>
        </p:nvSpPr>
        <p:spPr>
          <a:xfrm>
            <a:off x="6354249" y="278971"/>
            <a:ext cx="5181602" cy="1077218"/>
          </a:xfrm>
          <a:prstGeom prst="rect">
            <a:avLst/>
          </a:prstGeom>
        </p:spPr>
        <p:txBody>
          <a:bodyPr wrap="square">
            <a:spAutoFit/>
          </a:bodyPr>
          <a:lstStyle/>
          <a:p>
            <a:r>
              <a:rPr lang="lv-LV" sz="3600" b="1" dirty="0">
                <a:solidFill>
                  <a:srgbClr val="C00000"/>
                </a:solidFill>
              </a:rPr>
              <a:t>SECINĀJUMI SINTĒZEI</a:t>
            </a:r>
          </a:p>
          <a:p>
            <a:pPr lvl="0"/>
            <a:r>
              <a:rPr lang="lv-LV" sz="2800" b="1" dirty="0">
                <a:solidFill>
                  <a:srgbClr val="C00000"/>
                </a:solidFill>
              </a:rPr>
              <a:t>Stratēģisko izvēļu alternatīvas</a:t>
            </a:r>
          </a:p>
        </p:txBody>
      </p:sp>
    </p:spTree>
    <p:extLst>
      <p:ext uri="{BB962C8B-B14F-4D97-AF65-F5344CB8AC3E}">
        <p14:creationId xmlns:p14="http://schemas.microsoft.com/office/powerpoint/2010/main" val="3058942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264FF4A-6638-4503-84FC-82D9650CB3AF}"/>
              </a:ext>
            </a:extLst>
          </p:cNvPr>
          <p:cNvSpPr>
            <a:spLocks noGrp="1"/>
          </p:cNvSpPr>
          <p:nvPr>
            <p:ph type="title"/>
          </p:nvPr>
        </p:nvSpPr>
        <p:spPr>
          <a:xfrm>
            <a:off x="541538" y="115411"/>
            <a:ext cx="10812262" cy="798989"/>
          </a:xfrm>
        </p:spPr>
        <p:txBody>
          <a:bodyPr>
            <a:normAutofit/>
          </a:bodyPr>
          <a:lstStyle/>
          <a:p>
            <a:r>
              <a:rPr lang="lv-LV" dirty="0"/>
              <a:t>FORUMU PREZENTĀCIJU AUTORI</a:t>
            </a:r>
          </a:p>
        </p:txBody>
      </p:sp>
      <p:sp>
        <p:nvSpPr>
          <p:cNvPr id="3" name="Content Placeholder 2">
            <a:extLst>
              <a:ext uri="{FF2B5EF4-FFF2-40B4-BE49-F238E27FC236}">
                <a16:creationId xmlns="" xmlns:a16="http://schemas.microsoft.com/office/drawing/2014/main" id="{F3520B68-D3CE-437E-9D5C-48BFC7FE2A97}"/>
              </a:ext>
            </a:extLst>
          </p:cNvPr>
          <p:cNvSpPr>
            <a:spLocks noGrp="1"/>
          </p:cNvSpPr>
          <p:nvPr>
            <p:ph sz="half" idx="1"/>
          </p:nvPr>
        </p:nvSpPr>
        <p:spPr>
          <a:xfrm>
            <a:off x="328473" y="1118586"/>
            <a:ext cx="11478827" cy="5521911"/>
          </a:xfrm>
        </p:spPr>
        <p:txBody>
          <a:bodyPr>
            <a:noAutofit/>
          </a:bodyPr>
          <a:lstStyle/>
          <a:p>
            <a:pPr marL="0" indent="0">
              <a:buNone/>
            </a:pPr>
            <a:r>
              <a:rPr lang="en-US" sz="1800" b="1" dirty="0" err="1">
                <a:latin typeface="+mj-lt"/>
              </a:rPr>
              <a:t>Mārcis</a:t>
            </a:r>
            <a:r>
              <a:rPr lang="en-US" sz="1800" b="1" dirty="0">
                <a:latin typeface="+mj-lt"/>
              </a:rPr>
              <a:t> </a:t>
            </a:r>
            <a:r>
              <a:rPr lang="en-US" sz="1800" b="1" dirty="0" err="1">
                <a:latin typeface="+mj-lt"/>
              </a:rPr>
              <a:t>Auziņš</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profesors</a:t>
            </a:r>
            <a:r>
              <a:rPr lang="en-US" sz="1800" dirty="0">
                <a:latin typeface="+mj-lt"/>
              </a:rPr>
              <a:t>, </a:t>
            </a:r>
            <a:r>
              <a:rPr lang="en-US" sz="1800" dirty="0" err="1">
                <a:latin typeface="+mj-lt"/>
              </a:rPr>
              <a:t>foruma</a:t>
            </a:r>
            <a:r>
              <a:rPr lang="en-US" sz="1800" dirty="0">
                <a:latin typeface="+mj-lt"/>
              </a:rPr>
              <a:t> </a:t>
            </a:r>
            <a:r>
              <a:rPr lang="en-US" sz="1800" dirty="0" err="1">
                <a:latin typeface="+mj-lt"/>
              </a:rPr>
              <a:t>cikla</a:t>
            </a:r>
            <a:r>
              <a:rPr lang="en-US" sz="1800" dirty="0">
                <a:latin typeface="+mj-lt"/>
              </a:rPr>
              <a:t> “</a:t>
            </a:r>
            <a:r>
              <a:rPr lang="en-US" sz="1800" dirty="0" err="1">
                <a:latin typeface="+mj-lt"/>
              </a:rPr>
              <a:t>Latvijas</a:t>
            </a:r>
            <a:r>
              <a:rPr lang="en-US" sz="1800" dirty="0">
                <a:latin typeface="+mj-lt"/>
              </a:rPr>
              <a:t> formula 2050. </a:t>
            </a:r>
            <a:r>
              <a:rPr lang="en-US" sz="1800" dirty="0" err="1">
                <a:latin typeface="+mj-lt"/>
              </a:rPr>
              <a:t>Attīstības</a:t>
            </a:r>
            <a:r>
              <a:rPr lang="en-US" sz="1800" dirty="0">
                <a:latin typeface="+mj-lt"/>
              </a:rPr>
              <a:t> </a:t>
            </a:r>
            <a:r>
              <a:rPr lang="en-US" sz="1800" dirty="0" err="1">
                <a:latin typeface="+mj-lt"/>
              </a:rPr>
              <a:t>scenāriji</a:t>
            </a:r>
            <a:r>
              <a:rPr lang="en-US" sz="1800" dirty="0">
                <a:latin typeface="+mj-lt"/>
              </a:rPr>
              <a:t>” </a:t>
            </a:r>
            <a:r>
              <a:rPr lang="en-US" sz="1800" dirty="0" err="1">
                <a:latin typeface="+mj-lt"/>
              </a:rPr>
              <a:t>projekta</a:t>
            </a:r>
            <a:r>
              <a:rPr lang="en-US" sz="1800" dirty="0">
                <a:latin typeface="+mj-lt"/>
              </a:rPr>
              <a:t> </a:t>
            </a:r>
            <a:r>
              <a:rPr lang="en-US" sz="1800" dirty="0" err="1">
                <a:latin typeface="+mj-lt"/>
              </a:rPr>
              <a:t>vadītājs</a:t>
            </a:r>
            <a:r>
              <a:rPr lang="en-US" sz="1800" dirty="0">
                <a:latin typeface="+mj-lt"/>
              </a:rPr>
              <a:t>, </a:t>
            </a:r>
            <a:r>
              <a:rPr lang="en-US" sz="1800" b="1" dirty="0" err="1">
                <a:latin typeface="+mj-lt"/>
              </a:rPr>
              <a:t>Indriķis</a:t>
            </a:r>
            <a:r>
              <a:rPr lang="en-US" sz="1800" b="1" dirty="0">
                <a:latin typeface="+mj-lt"/>
              </a:rPr>
              <a:t> </a:t>
            </a:r>
            <a:r>
              <a:rPr lang="en-US" sz="1800" b="1" dirty="0" err="1">
                <a:latin typeface="+mj-lt"/>
              </a:rPr>
              <a:t>Muižnieks</a:t>
            </a:r>
            <a:r>
              <a:rPr lang="en-US" sz="1800" b="1"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rektors</a:t>
            </a:r>
            <a:r>
              <a:rPr lang="en-US" sz="1800" dirty="0">
                <a:latin typeface="+mj-lt"/>
              </a:rPr>
              <a:t>, </a:t>
            </a:r>
            <a:r>
              <a:rPr lang="en-US" sz="1800" b="1" dirty="0" err="1">
                <a:latin typeface="+mj-lt"/>
              </a:rPr>
              <a:t>Laimdota</a:t>
            </a:r>
            <a:r>
              <a:rPr lang="en-US" sz="1800" b="1" dirty="0">
                <a:latin typeface="+mj-lt"/>
              </a:rPr>
              <a:t> </a:t>
            </a:r>
            <a:r>
              <a:rPr lang="en-US" sz="1800" b="1" dirty="0" err="1">
                <a:latin typeface="+mj-lt"/>
              </a:rPr>
              <a:t>Straujuma</a:t>
            </a:r>
            <a:r>
              <a:rPr lang="en-US" sz="1800" b="1" dirty="0">
                <a:latin typeface="+mj-lt"/>
              </a:rPr>
              <a:t>,</a:t>
            </a:r>
            <a:r>
              <a:rPr lang="en-US" sz="1800" dirty="0">
                <a:latin typeface="+mj-lt"/>
              </a:rPr>
              <a:t> </a:t>
            </a:r>
            <a:r>
              <a:rPr lang="en-US" sz="1800" dirty="0" err="1">
                <a:latin typeface="+mj-lt"/>
              </a:rPr>
              <a:t>Saeimas</a:t>
            </a:r>
            <a:r>
              <a:rPr lang="en-US" sz="1800" dirty="0">
                <a:latin typeface="+mj-lt"/>
              </a:rPr>
              <a:t> </a:t>
            </a:r>
            <a:r>
              <a:rPr lang="en-US" sz="1800" dirty="0" err="1">
                <a:latin typeface="+mj-lt"/>
              </a:rPr>
              <a:t>Ilgtspējīgas</a:t>
            </a:r>
            <a:r>
              <a:rPr lang="en-US" sz="1800" dirty="0">
                <a:latin typeface="+mj-lt"/>
              </a:rPr>
              <a:t> </a:t>
            </a:r>
            <a:r>
              <a:rPr lang="en-US" sz="1800" dirty="0" err="1">
                <a:latin typeface="+mj-lt"/>
              </a:rPr>
              <a:t>attīstības</a:t>
            </a:r>
            <a:r>
              <a:rPr lang="en-US" sz="1800" dirty="0">
                <a:latin typeface="+mj-lt"/>
              </a:rPr>
              <a:t> </a:t>
            </a:r>
            <a:r>
              <a:rPr lang="en-US" sz="1800" dirty="0" err="1">
                <a:latin typeface="+mj-lt"/>
              </a:rPr>
              <a:t>komisijas</a:t>
            </a:r>
            <a:r>
              <a:rPr lang="en-US" sz="1800" dirty="0">
                <a:latin typeface="+mj-lt"/>
              </a:rPr>
              <a:t> </a:t>
            </a:r>
            <a:r>
              <a:rPr lang="en-US" sz="1800" dirty="0" err="1">
                <a:latin typeface="+mj-lt"/>
              </a:rPr>
              <a:t>priekšsēdētāja</a:t>
            </a:r>
            <a:r>
              <a:rPr lang="en-US" sz="1800" dirty="0">
                <a:latin typeface="+mj-lt"/>
              </a:rPr>
              <a:t>, </a:t>
            </a:r>
            <a:r>
              <a:rPr lang="en-US" sz="1800" b="1" dirty="0" err="1">
                <a:latin typeface="+mj-lt"/>
              </a:rPr>
              <a:t>Aldis</a:t>
            </a:r>
            <a:r>
              <a:rPr lang="en-US" sz="1800" b="1" dirty="0">
                <a:latin typeface="+mj-lt"/>
              </a:rPr>
              <a:t> </a:t>
            </a:r>
            <a:r>
              <a:rPr lang="en-US" sz="1800" b="1" dirty="0" err="1">
                <a:latin typeface="+mj-lt"/>
              </a:rPr>
              <a:t>Adamovičs</a:t>
            </a:r>
            <a:r>
              <a:rPr lang="en-US" sz="1800" b="1" dirty="0">
                <a:latin typeface="+mj-lt"/>
              </a:rPr>
              <a:t>, </a:t>
            </a:r>
            <a:r>
              <a:rPr lang="en-US" sz="1800" dirty="0" err="1">
                <a:latin typeface="+mj-lt"/>
              </a:rPr>
              <a:t>Saeimas</a:t>
            </a:r>
            <a:r>
              <a:rPr lang="en-US" sz="1800" dirty="0">
                <a:latin typeface="+mj-lt"/>
              </a:rPr>
              <a:t> </a:t>
            </a:r>
            <a:r>
              <a:rPr lang="en-US" sz="1800" dirty="0" err="1">
                <a:latin typeface="+mj-lt"/>
              </a:rPr>
              <a:t>izglītības</a:t>
            </a:r>
            <a:r>
              <a:rPr lang="en-US" sz="1800" dirty="0">
                <a:latin typeface="+mj-lt"/>
              </a:rPr>
              <a:t>, </a:t>
            </a:r>
            <a:r>
              <a:rPr lang="en-US" sz="1800" dirty="0" err="1">
                <a:latin typeface="+mj-lt"/>
              </a:rPr>
              <a:t>kultūras</a:t>
            </a:r>
            <a:r>
              <a:rPr lang="en-US" sz="1800" dirty="0">
                <a:latin typeface="+mj-lt"/>
              </a:rPr>
              <a:t> un </a:t>
            </a:r>
            <a:r>
              <a:rPr lang="en-US" sz="1800" dirty="0" err="1">
                <a:latin typeface="+mj-lt"/>
              </a:rPr>
              <a:t>zinātnes</a:t>
            </a:r>
            <a:r>
              <a:rPr lang="en-US" sz="1800" dirty="0">
                <a:latin typeface="+mj-lt"/>
              </a:rPr>
              <a:t> </a:t>
            </a:r>
            <a:r>
              <a:rPr lang="en-US" sz="1800" dirty="0" err="1">
                <a:latin typeface="+mj-lt"/>
              </a:rPr>
              <a:t>komisijas</a:t>
            </a:r>
            <a:r>
              <a:rPr lang="en-US" sz="1800" dirty="0">
                <a:latin typeface="+mj-lt"/>
              </a:rPr>
              <a:t> </a:t>
            </a:r>
            <a:r>
              <a:rPr lang="en-US" sz="1800" dirty="0" err="1">
                <a:latin typeface="+mj-lt"/>
              </a:rPr>
              <a:t>priekšsēdētājs</a:t>
            </a:r>
            <a:r>
              <a:rPr lang="en-US" sz="1800" dirty="0">
                <a:latin typeface="+mj-lt"/>
              </a:rPr>
              <a:t>, </a:t>
            </a:r>
            <a:r>
              <a:rPr lang="en-US" sz="1800" b="1" dirty="0" err="1">
                <a:latin typeface="+mj-lt"/>
              </a:rPr>
              <a:t>Kerli</a:t>
            </a:r>
            <a:r>
              <a:rPr lang="en-US" sz="1800" b="1" dirty="0">
                <a:latin typeface="+mj-lt"/>
              </a:rPr>
              <a:t> </a:t>
            </a:r>
            <a:r>
              <a:rPr lang="en-US" sz="1800" b="1" dirty="0" err="1">
                <a:latin typeface="+mj-lt"/>
              </a:rPr>
              <a:t>Gabrilovica</a:t>
            </a:r>
            <a:r>
              <a:rPr lang="en-US" sz="1800" dirty="0">
                <a:latin typeface="+mj-lt"/>
              </a:rPr>
              <a:t>, </a:t>
            </a:r>
            <a:r>
              <a:rPr lang="en-US" sz="1800" dirty="0" err="1">
                <a:latin typeface="+mj-lt"/>
              </a:rPr>
              <a:t>Luminor</a:t>
            </a:r>
            <a:r>
              <a:rPr lang="en-US" sz="1800" dirty="0">
                <a:latin typeface="+mj-lt"/>
              </a:rPr>
              <a:t> </a:t>
            </a:r>
            <a:r>
              <a:rPr lang="en-US" sz="1800" dirty="0" err="1">
                <a:latin typeface="+mj-lt"/>
              </a:rPr>
              <a:t>vadītāja</a:t>
            </a:r>
            <a:r>
              <a:rPr lang="en-US" sz="1800" dirty="0">
                <a:latin typeface="+mj-lt"/>
              </a:rPr>
              <a:t> </a:t>
            </a:r>
            <a:r>
              <a:rPr lang="en-US" sz="1800" dirty="0" err="1">
                <a:latin typeface="+mj-lt"/>
              </a:rPr>
              <a:t>Latvijā</a:t>
            </a:r>
            <a:r>
              <a:rPr lang="en-US" sz="1800" dirty="0">
                <a:latin typeface="+mj-lt"/>
              </a:rPr>
              <a:t>, </a:t>
            </a:r>
            <a:r>
              <a:rPr lang="en-US" sz="1800" b="1" dirty="0">
                <a:latin typeface="+mj-lt"/>
              </a:rPr>
              <a:t>Valdis </a:t>
            </a:r>
            <a:r>
              <a:rPr lang="en-US" sz="1800" b="1" dirty="0" err="1">
                <a:latin typeface="+mj-lt"/>
              </a:rPr>
              <a:t>Zatlers</a:t>
            </a:r>
            <a:r>
              <a:rPr lang="en-US" sz="1800" dirty="0">
                <a:latin typeface="+mj-lt"/>
              </a:rPr>
              <a:t>, </a:t>
            </a:r>
            <a:r>
              <a:rPr lang="en-US" sz="1800" dirty="0" err="1">
                <a:latin typeface="+mj-lt"/>
              </a:rPr>
              <a:t>Valsts</a:t>
            </a:r>
            <a:r>
              <a:rPr lang="en-US" sz="1800" dirty="0">
                <a:latin typeface="+mj-lt"/>
              </a:rPr>
              <a:t> </a:t>
            </a:r>
            <a:r>
              <a:rPr lang="en-US" sz="1800" dirty="0" err="1">
                <a:latin typeface="+mj-lt"/>
              </a:rPr>
              <a:t>eksprezidents</a:t>
            </a:r>
            <a:r>
              <a:rPr lang="en-US" sz="1800" dirty="0">
                <a:latin typeface="+mj-lt"/>
              </a:rPr>
              <a:t>, </a:t>
            </a:r>
            <a:r>
              <a:rPr lang="en-US" sz="1800" b="1" dirty="0" err="1">
                <a:latin typeface="+mj-lt"/>
              </a:rPr>
              <a:t>Ivars</a:t>
            </a:r>
            <a:r>
              <a:rPr lang="en-US" sz="1800" b="1" dirty="0">
                <a:latin typeface="+mj-lt"/>
              </a:rPr>
              <a:t> </a:t>
            </a:r>
            <a:r>
              <a:rPr lang="en-US" sz="1800" b="1" dirty="0" err="1">
                <a:latin typeface="+mj-lt"/>
              </a:rPr>
              <a:t>Ijabs</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asoc</a:t>
            </a:r>
            <a:r>
              <a:rPr lang="en-US" sz="1800" dirty="0">
                <a:latin typeface="+mj-lt"/>
              </a:rPr>
              <a:t>. </a:t>
            </a:r>
            <a:r>
              <a:rPr lang="en-US" sz="1800" dirty="0" err="1">
                <a:latin typeface="+mj-lt"/>
              </a:rPr>
              <a:t>Profesors</a:t>
            </a:r>
            <a:r>
              <a:rPr lang="en-US" sz="1800" dirty="0">
                <a:latin typeface="+mj-lt"/>
              </a:rPr>
              <a:t>,  </a:t>
            </a:r>
            <a:r>
              <a:rPr lang="en-US" sz="1800" b="1" dirty="0" err="1">
                <a:latin typeface="+mj-lt"/>
              </a:rPr>
              <a:t>Mārtiņš</a:t>
            </a:r>
            <a:r>
              <a:rPr lang="en-US" sz="1800" b="1" dirty="0">
                <a:latin typeface="+mj-lt"/>
              </a:rPr>
              <a:t> </a:t>
            </a:r>
            <a:r>
              <a:rPr lang="en-US" sz="1800" b="1" dirty="0" err="1">
                <a:latin typeface="+mj-lt"/>
              </a:rPr>
              <a:t>Bitāns</a:t>
            </a:r>
            <a:r>
              <a:rPr lang="en-US" sz="1800" b="1" dirty="0">
                <a:latin typeface="+mj-lt"/>
              </a:rPr>
              <a:t>,</a:t>
            </a:r>
            <a:r>
              <a:rPr lang="en-US" sz="1800" dirty="0">
                <a:latin typeface="+mj-lt"/>
              </a:rPr>
              <a:t> </a:t>
            </a:r>
            <a:r>
              <a:rPr lang="en-US" sz="1800" dirty="0" err="1">
                <a:latin typeface="+mj-lt"/>
              </a:rPr>
              <a:t>Latvijas</a:t>
            </a:r>
            <a:r>
              <a:rPr lang="en-US" sz="1800" dirty="0">
                <a:latin typeface="+mj-lt"/>
              </a:rPr>
              <a:t> </a:t>
            </a:r>
            <a:r>
              <a:rPr lang="en-US" sz="1800" dirty="0" err="1">
                <a:latin typeface="+mj-lt"/>
              </a:rPr>
              <a:t>Bankas</a:t>
            </a:r>
            <a:r>
              <a:rPr lang="en-US" sz="1800" dirty="0">
                <a:latin typeface="+mj-lt"/>
              </a:rPr>
              <a:t> </a:t>
            </a:r>
            <a:r>
              <a:rPr lang="en-US" sz="1800" dirty="0" err="1">
                <a:latin typeface="+mj-lt"/>
              </a:rPr>
              <a:t>Monetārās</a:t>
            </a:r>
            <a:r>
              <a:rPr lang="en-US" sz="1800" dirty="0">
                <a:latin typeface="+mj-lt"/>
              </a:rPr>
              <a:t> </a:t>
            </a:r>
            <a:r>
              <a:rPr lang="en-US" sz="1800" dirty="0" err="1">
                <a:latin typeface="+mj-lt"/>
              </a:rPr>
              <a:t>politikas</a:t>
            </a:r>
            <a:r>
              <a:rPr lang="en-US" sz="1800" dirty="0">
                <a:latin typeface="+mj-lt"/>
              </a:rPr>
              <a:t> </a:t>
            </a:r>
            <a:r>
              <a:rPr lang="en-US" sz="1800" dirty="0" err="1">
                <a:latin typeface="+mj-lt"/>
              </a:rPr>
              <a:t>pārvaldes</a:t>
            </a:r>
            <a:r>
              <a:rPr lang="en-US" sz="1800" dirty="0">
                <a:latin typeface="+mj-lt"/>
              </a:rPr>
              <a:t> </a:t>
            </a:r>
            <a:r>
              <a:rPr lang="en-US" sz="1800" dirty="0" err="1">
                <a:latin typeface="+mj-lt"/>
              </a:rPr>
              <a:t>vadītāja</a:t>
            </a:r>
            <a:r>
              <a:rPr lang="en-US" sz="1800" dirty="0">
                <a:latin typeface="+mj-lt"/>
              </a:rPr>
              <a:t> </a:t>
            </a:r>
            <a:r>
              <a:rPr lang="en-US" sz="1800" dirty="0" err="1">
                <a:latin typeface="+mj-lt"/>
              </a:rPr>
              <a:t>vietnieks</a:t>
            </a:r>
            <a:r>
              <a:rPr lang="en-US" sz="1800" dirty="0">
                <a:latin typeface="+mj-lt"/>
              </a:rPr>
              <a:t>, </a:t>
            </a:r>
            <a:r>
              <a:rPr lang="en-US" sz="1800" b="1" dirty="0">
                <a:latin typeface="+mj-lt"/>
              </a:rPr>
              <a:t>Juris </a:t>
            </a:r>
            <a:r>
              <a:rPr lang="en-US" sz="1800" b="1" dirty="0" err="1">
                <a:latin typeface="+mj-lt"/>
              </a:rPr>
              <a:t>Binde</a:t>
            </a:r>
            <a:r>
              <a:rPr lang="en-US" sz="1800" dirty="0">
                <a:latin typeface="+mj-lt"/>
              </a:rPr>
              <a:t>, SIA „</a:t>
            </a:r>
            <a:r>
              <a:rPr lang="en-US" sz="1800" dirty="0" err="1">
                <a:latin typeface="+mj-lt"/>
              </a:rPr>
              <a:t>Latvijas</a:t>
            </a:r>
            <a:r>
              <a:rPr lang="en-US" sz="1800" dirty="0">
                <a:latin typeface="+mj-lt"/>
              </a:rPr>
              <a:t> </a:t>
            </a:r>
            <a:r>
              <a:rPr lang="en-US" sz="1800" dirty="0" err="1">
                <a:latin typeface="+mj-lt"/>
              </a:rPr>
              <a:t>Mobilais</a:t>
            </a:r>
            <a:r>
              <a:rPr lang="en-US" sz="1800" dirty="0">
                <a:latin typeface="+mj-lt"/>
              </a:rPr>
              <a:t> </a:t>
            </a:r>
            <a:r>
              <a:rPr lang="en-US" sz="1800" dirty="0" err="1">
                <a:latin typeface="+mj-lt"/>
              </a:rPr>
              <a:t>Telefons</a:t>
            </a:r>
            <a:r>
              <a:rPr lang="en-US" sz="1800" dirty="0">
                <a:latin typeface="+mj-lt"/>
              </a:rPr>
              <a:t>” </a:t>
            </a:r>
            <a:r>
              <a:rPr lang="en-US" sz="1800" dirty="0" err="1">
                <a:latin typeface="+mj-lt"/>
              </a:rPr>
              <a:t>prezidents</a:t>
            </a:r>
            <a:r>
              <a:rPr lang="en-US" sz="1800" dirty="0">
                <a:latin typeface="+mj-lt"/>
              </a:rPr>
              <a:t>, </a:t>
            </a:r>
            <a:r>
              <a:rPr lang="en-US" sz="1800" dirty="0" err="1">
                <a:latin typeface="+mj-lt"/>
              </a:rPr>
              <a:t>Vidzemes</a:t>
            </a:r>
            <a:r>
              <a:rPr lang="en-US" sz="1800" dirty="0">
                <a:latin typeface="+mj-lt"/>
              </a:rPr>
              <a:t> </a:t>
            </a:r>
            <a:r>
              <a:rPr lang="en-US" sz="1800" dirty="0" err="1">
                <a:latin typeface="+mj-lt"/>
              </a:rPr>
              <a:t>Augstskolas</a:t>
            </a:r>
            <a:r>
              <a:rPr lang="en-US" sz="1800" dirty="0">
                <a:latin typeface="+mj-lt"/>
              </a:rPr>
              <a:t> </a:t>
            </a:r>
            <a:r>
              <a:rPr lang="en-US" sz="1800" dirty="0" err="1">
                <a:latin typeface="+mj-lt"/>
              </a:rPr>
              <a:t>profesors</a:t>
            </a:r>
            <a:r>
              <a:rPr lang="en-US" sz="1800" dirty="0">
                <a:latin typeface="+mj-lt"/>
              </a:rPr>
              <a:t>, </a:t>
            </a:r>
            <a:r>
              <a:rPr lang="en-US" sz="1800" b="1" dirty="0" err="1">
                <a:latin typeface="+mj-lt"/>
              </a:rPr>
              <a:t>Gints</a:t>
            </a:r>
            <a:r>
              <a:rPr lang="en-US" sz="1800" b="1" dirty="0">
                <a:latin typeface="+mj-lt"/>
              </a:rPr>
              <a:t> </a:t>
            </a:r>
            <a:r>
              <a:rPr lang="en-US" sz="1800" b="1" dirty="0" err="1">
                <a:latin typeface="+mj-lt"/>
              </a:rPr>
              <a:t>Belēvičs</a:t>
            </a:r>
            <a:r>
              <a:rPr lang="en-US" sz="1800" dirty="0">
                <a:latin typeface="+mj-lt"/>
              </a:rPr>
              <a:t>, </a:t>
            </a:r>
            <a:r>
              <a:rPr lang="en-US" sz="1800" dirty="0" err="1">
                <a:latin typeface="+mj-lt"/>
              </a:rPr>
              <a:t>Luminor</a:t>
            </a:r>
            <a:r>
              <a:rPr lang="en-US" sz="1800" dirty="0">
                <a:latin typeface="+mj-lt"/>
              </a:rPr>
              <a:t> </a:t>
            </a:r>
            <a:r>
              <a:rPr lang="en-US" sz="1800" dirty="0" err="1">
                <a:latin typeface="+mj-lt"/>
              </a:rPr>
              <a:t>ekonomikas</a:t>
            </a:r>
            <a:r>
              <a:rPr lang="en-US" sz="1800" dirty="0">
                <a:latin typeface="+mj-lt"/>
              </a:rPr>
              <a:t> </a:t>
            </a:r>
            <a:r>
              <a:rPr lang="en-US" sz="1800" dirty="0" err="1">
                <a:latin typeface="+mj-lt"/>
              </a:rPr>
              <a:t>eksperts</a:t>
            </a:r>
            <a:r>
              <a:rPr lang="en-US" sz="1800" dirty="0">
                <a:latin typeface="+mj-lt"/>
              </a:rPr>
              <a:t>, </a:t>
            </a:r>
            <a:r>
              <a:rPr lang="en-US" sz="1800" b="1" dirty="0" err="1">
                <a:latin typeface="+mj-lt"/>
              </a:rPr>
              <a:t>Vjačeslavs</a:t>
            </a:r>
            <a:r>
              <a:rPr lang="en-US" sz="1800" b="1" dirty="0">
                <a:latin typeface="+mj-lt"/>
              </a:rPr>
              <a:t> Dombrovskis</a:t>
            </a:r>
            <a:r>
              <a:rPr lang="en-US" sz="1800" dirty="0">
                <a:latin typeface="+mj-lt"/>
              </a:rPr>
              <a:t>, </a:t>
            </a:r>
            <a:r>
              <a:rPr lang="en-US" sz="1800" dirty="0" err="1">
                <a:latin typeface="+mj-lt"/>
              </a:rPr>
              <a:t>Domnīcas</a:t>
            </a:r>
            <a:r>
              <a:rPr lang="en-US" sz="1800" dirty="0">
                <a:latin typeface="+mj-lt"/>
              </a:rPr>
              <a:t> “CERTUS” </a:t>
            </a:r>
            <a:r>
              <a:rPr lang="en-US" sz="1800" dirty="0" err="1">
                <a:latin typeface="+mj-lt"/>
              </a:rPr>
              <a:t>valdes</a:t>
            </a:r>
            <a:r>
              <a:rPr lang="en-US" sz="1800" dirty="0">
                <a:latin typeface="+mj-lt"/>
              </a:rPr>
              <a:t> </a:t>
            </a:r>
            <a:r>
              <a:rPr lang="en-US" sz="1800" dirty="0" err="1">
                <a:latin typeface="+mj-lt"/>
              </a:rPr>
              <a:t>priekšsēdētājs</a:t>
            </a:r>
            <a:r>
              <a:rPr lang="en-US" sz="1800" dirty="0">
                <a:latin typeface="+mj-lt"/>
              </a:rPr>
              <a:t>, </a:t>
            </a:r>
            <a:r>
              <a:rPr lang="en-US" sz="1800" b="1" dirty="0" err="1">
                <a:latin typeface="+mj-lt"/>
              </a:rPr>
              <a:t>Mihails</a:t>
            </a:r>
            <a:r>
              <a:rPr lang="en-US" sz="1800" b="1" dirty="0">
                <a:latin typeface="+mj-lt"/>
              </a:rPr>
              <a:t> </a:t>
            </a:r>
            <a:r>
              <a:rPr lang="en-US" sz="1800" b="1" dirty="0" err="1">
                <a:latin typeface="+mj-lt"/>
              </a:rPr>
              <a:t>Hazans</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profesors</a:t>
            </a:r>
            <a:r>
              <a:rPr lang="en-US" sz="1800" dirty="0">
                <a:latin typeface="+mj-lt"/>
              </a:rPr>
              <a:t>, </a:t>
            </a:r>
            <a:r>
              <a:rPr lang="en-US" sz="1800" b="1" dirty="0" err="1">
                <a:latin typeface="+mj-lt"/>
              </a:rPr>
              <a:t>Andris</a:t>
            </a:r>
            <a:r>
              <a:rPr lang="en-US" sz="1800" b="1" dirty="0">
                <a:latin typeface="+mj-lt"/>
              </a:rPr>
              <a:t> </a:t>
            </a:r>
            <a:r>
              <a:rPr lang="en-US" sz="1800" b="1" dirty="0" err="1">
                <a:latin typeface="+mj-lt"/>
              </a:rPr>
              <a:t>Razāns</a:t>
            </a:r>
            <a:r>
              <a:rPr lang="en-US" sz="1800" dirty="0">
                <a:latin typeface="+mj-lt"/>
              </a:rPr>
              <a:t>, </a:t>
            </a:r>
            <a:r>
              <a:rPr lang="en-US" sz="1800" dirty="0" err="1">
                <a:latin typeface="+mj-lt"/>
              </a:rPr>
              <a:t>Ārlietu</a:t>
            </a:r>
            <a:r>
              <a:rPr lang="en-US" sz="1800" dirty="0">
                <a:latin typeface="+mj-lt"/>
              </a:rPr>
              <a:t> </a:t>
            </a:r>
            <a:r>
              <a:rPr lang="en-US" sz="1800" dirty="0" err="1">
                <a:latin typeface="+mj-lt"/>
              </a:rPr>
              <a:t>ministrija</a:t>
            </a:r>
            <a:r>
              <a:rPr lang="en-US" sz="1800" dirty="0">
                <a:latin typeface="+mj-lt"/>
              </a:rPr>
              <a:t>, </a:t>
            </a:r>
            <a:r>
              <a:rPr lang="en-US" sz="1800" dirty="0" err="1">
                <a:latin typeface="+mj-lt"/>
              </a:rPr>
              <a:t>Vēstnieks-Plānošanas</a:t>
            </a:r>
            <a:r>
              <a:rPr lang="en-US" sz="1800" dirty="0">
                <a:latin typeface="+mj-lt"/>
              </a:rPr>
              <a:t> </a:t>
            </a:r>
            <a:r>
              <a:rPr lang="en-US" sz="1800" dirty="0" err="1">
                <a:latin typeface="+mj-lt"/>
              </a:rPr>
              <a:t>grupas</a:t>
            </a:r>
            <a:r>
              <a:rPr lang="en-US" sz="1800" dirty="0">
                <a:latin typeface="+mj-lt"/>
              </a:rPr>
              <a:t> </a:t>
            </a:r>
            <a:r>
              <a:rPr lang="en-US" sz="1800" dirty="0" err="1">
                <a:latin typeface="+mj-lt"/>
              </a:rPr>
              <a:t>vadītājs</a:t>
            </a:r>
            <a:r>
              <a:rPr lang="en-US" sz="1800" dirty="0">
                <a:latin typeface="+mj-lt"/>
              </a:rPr>
              <a:t>, </a:t>
            </a:r>
            <a:r>
              <a:rPr lang="en-US" sz="1800" b="1" dirty="0" err="1">
                <a:latin typeface="+mj-lt"/>
              </a:rPr>
              <a:t>Daunis</a:t>
            </a:r>
            <a:r>
              <a:rPr lang="en-US" sz="1800" b="1" dirty="0">
                <a:latin typeface="+mj-lt"/>
              </a:rPr>
              <a:t> </a:t>
            </a:r>
            <a:r>
              <a:rPr lang="en-US" sz="1800" b="1" dirty="0" err="1">
                <a:latin typeface="+mj-lt"/>
              </a:rPr>
              <a:t>Auers</a:t>
            </a:r>
            <a:r>
              <a:rPr lang="en-US" sz="1800" b="1"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asociētais</a:t>
            </a:r>
            <a:r>
              <a:rPr lang="en-US" sz="1800" dirty="0">
                <a:latin typeface="+mj-lt"/>
              </a:rPr>
              <a:t> </a:t>
            </a:r>
            <a:r>
              <a:rPr lang="en-US" sz="1800" dirty="0" err="1">
                <a:latin typeface="+mj-lt"/>
              </a:rPr>
              <a:t>profesors</a:t>
            </a:r>
            <a:r>
              <a:rPr lang="en-US" sz="1800" dirty="0">
                <a:latin typeface="+mj-lt"/>
              </a:rPr>
              <a:t>, </a:t>
            </a:r>
            <a:r>
              <a:rPr lang="en-US" sz="1800" b="1" dirty="0">
                <a:latin typeface="+mj-lt"/>
              </a:rPr>
              <a:t>Toms </a:t>
            </a:r>
            <a:r>
              <a:rPr lang="en-US" sz="1800" b="1" dirty="0" err="1">
                <a:latin typeface="+mj-lt"/>
              </a:rPr>
              <a:t>Rostoks</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asociētais</a:t>
            </a:r>
            <a:r>
              <a:rPr lang="en-US" sz="1800" dirty="0">
                <a:latin typeface="+mj-lt"/>
              </a:rPr>
              <a:t> </a:t>
            </a:r>
            <a:r>
              <a:rPr lang="en-US" sz="1800" dirty="0" err="1">
                <a:latin typeface="+mj-lt"/>
              </a:rPr>
              <a:t>profesors</a:t>
            </a:r>
            <a:r>
              <a:rPr lang="en-US" sz="1800" dirty="0">
                <a:latin typeface="+mj-lt"/>
              </a:rPr>
              <a:t>, </a:t>
            </a:r>
            <a:r>
              <a:rPr lang="en-US" sz="1800" b="1" dirty="0" err="1">
                <a:latin typeface="+mj-lt"/>
              </a:rPr>
              <a:t>Imants</a:t>
            </a:r>
            <a:r>
              <a:rPr lang="en-US" sz="1800" b="1" dirty="0">
                <a:latin typeface="+mj-lt"/>
              </a:rPr>
              <a:t> </a:t>
            </a:r>
            <a:r>
              <a:rPr lang="en-US" sz="1800" b="1" dirty="0" err="1">
                <a:latin typeface="+mj-lt"/>
              </a:rPr>
              <a:t>Frederiks</a:t>
            </a:r>
            <a:r>
              <a:rPr lang="en-US" sz="1800" b="1" dirty="0">
                <a:latin typeface="+mj-lt"/>
              </a:rPr>
              <a:t> </a:t>
            </a:r>
            <a:r>
              <a:rPr lang="en-US" sz="1800" b="1" dirty="0" err="1">
                <a:latin typeface="+mj-lt"/>
              </a:rPr>
              <a:t>Ozols</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politikas</a:t>
            </a:r>
            <a:r>
              <a:rPr lang="en-US" sz="1800" dirty="0">
                <a:latin typeface="+mj-lt"/>
              </a:rPr>
              <a:t> </a:t>
            </a:r>
            <a:r>
              <a:rPr lang="en-US" sz="1800" dirty="0" err="1">
                <a:latin typeface="+mj-lt"/>
              </a:rPr>
              <a:t>zinātnes</a:t>
            </a:r>
            <a:r>
              <a:rPr lang="en-US" sz="1800" dirty="0">
                <a:latin typeface="+mj-lt"/>
              </a:rPr>
              <a:t> </a:t>
            </a:r>
            <a:r>
              <a:rPr lang="en-US" sz="1800" dirty="0" err="1">
                <a:latin typeface="+mj-lt"/>
              </a:rPr>
              <a:t>doktorants</a:t>
            </a:r>
            <a:r>
              <a:rPr lang="en-US" sz="1800" dirty="0">
                <a:latin typeface="+mj-lt"/>
              </a:rPr>
              <a:t>, </a:t>
            </a:r>
            <a:r>
              <a:rPr lang="en-US" sz="1800" b="1" dirty="0" err="1">
                <a:latin typeface="+mj-lt"/>
              </a:rPr>
              <a:t>Andris</a:t>
            </a:r>
            <a:r>
              <a:rPr lang="en-US" sz="1800" b="1" dirty="0">
                <a:latin typeface="+mj-lt"/>
              </a:rPr>
              <a:t> </a:t>
            </a:r>
            <a:r>
              <a:rPr lang="en-US" sz="1800" b="1" dirty="0" err="1">
                <a:latin typeface="+mj-lt"/>
              </a:rPr>
              <a:t>Strazds</a:t>
            </a:r>
            <a:r>
              <a:rPr lang="en-US" sz="1800" dirty="0">
                <a:latin typeface="+mj-lt"/>
              </a:rPr>
              <a:t>, </a:t>
            </a:r>
            <a:r>
              <a:rPr lang="en-US" sz="1800" dirty="0" err="1">
                <a:latin typeface="+mj-lt"/>
              </a:rPr>
              <a:t>Latvijas</a:t>
            </a:r>
            <a:r>
              <a:rPr lang="en-US" sz="1800" dirty="0">
                <a:latin typeface="+mj-lt"/>
              </a:rPr>
              <a:t> </a:t>
            </a:r>
            <a:r>
              <a:rPr lang="en-US" sz="1800" dirty="0" err="1">
                <a:latin typeface="+mj-lt"/>
              </a:rPr>
              <a:t>Bankas</a:t>
            </a:r>
            <a:r>
              <a:rPr lang="en-US" sz="1800" dirty="0">
                <a:latin typeface="+mj-lt"/>
              </a:rPr>
              <a:t> </a:t>
            </a:r>
            <a:r>
              <a:rPr lang="en-US" sz="1800" dirty="0" err="1">
                <a:latin typeface="+mj-lt"/>
              </a:rPr>
              <a:t>Starptautisko</a:t>
            </a:r>
            <a:r>
              <a:rPr lang="en-US" sz="1800" dirty="0">
                <a:latin typeface="+mj-lt"/>
              </a:rPr>
              <a:t> </a:t>
            </a:r>
            <a:r>
              <a:rPr lang="en-US" sz="1800" dirty="0" err="1">
                <a:latin typeface="+mj-lt"/>
              </a:rPr>
              <a:t>attiecību</a:t>
            </a:r>
            <a:r>
              <a:rPr lang="en-US" sz="1800" dirty="0">
                <a:latin typeface="+mj-lt"/>
              </a:rPr>
              <a:t> un </a:t>
            </a:r>
            <a:r>
              <a:rPr lang="en-US" sz="1800" dirty="0" err="1">
                <a:latin typeface="+mj-lt"/>
              </a:rPr>
              <a:t>komunikācijas</a:t>
            </a:r>
            <a:r>
              <a:rPr lang="en-US" sz="1800" dirty="0">
                <a:latin typeface="+mj-lt"/>
              </a:rPr>
              <a:t> </a:t>
            </a:r>
            <a:r>
              <a:rPr lang="en-US" sz="1800" dirty="0" err="1">
                <a:latin typeface="+mj-lt"/>
              </a:rPr>
              <a:t>pārvaldes</a:t>
            </a:r>
            <a:r>
              <a:rPr lang="en-US" sz="1800" dirty="0">
                <a:latin typeface="+mj-lt"/>
              </a:rPr>
              <a:t> </a:t>
            </a:r>
            <a:r>
              <a:rPr lang="en-US" sz="1800" dirty="0" err="1">
                <a:latin typeface="+mj-lt"/>
              </a:rPr>
              <a:t>padomnieks</a:t>
            </a:r>
            <a:r>
              <a:rPr lang="en-US" sz="1800" b="1" dirty="0">
                <a:latin typeface="+mj-lt"/>
              </a:rPr>
              <a:t>, </a:t>
            </a:r>
            <a:r>
              <a:rPr lang="en-US" sz="1800" b="1" dirty="0" err="1">
                <a:latin typeface="+mj-lt"/>
              </a:rPr>
              <a:t>Ģirts</a:t>
            </a:r>
            <a:r>
              <a:rPr lang="en-US" sz="1800" b="1" dirty="0">
                <a:latin typeface="+mj-lt"/>
              </a:rPr>
              <a:t> </a:t>
            </a:r>
            <a:r>
              <a:rPr lang="en-US" sz="1800" b="1" dirty="0" err="1">
                <a:latin typeface="+mj-lt"/>
              </a:rPr>
              <a:t>Rungainis</a:t>
            </a:r>
            <a:r>
              <a:rPr lang="en-US" sz="1800" b="1" dirty="0">
                <a:latin typeface="+mj-lt"/>
              </a:rPr>
              <a:t>, </a:t>
            </a:r>
            <a:r>
              <a:rPr lang="en-US" sz="1800" dirty="0">
                <a:latin typeface="+mj-lt"/>
              </a:rPr>
              <a:t>„</a:t>
            </a:r>
            <a:r>
              <a:rPr lang="en-US" sz="1800" dirty="0" err="1">
                <a:latin typeface="+mj-lt"/>
              </a:rPr>
              <a:t>Prudentia</a:t>
            </a:r>
            <a:r>
              <a:rPr lang="en-US" sz="1800" dirty="0">
                <a:latin typeface="+mj-lt"/>
              </a:rPr>
              <a:t>” </a:t>
            </a:r>
            <a:r>
              <a:rPr lang="en-US" sz="1800" dirty="0" err="1">
                <a:latin typeface="+mj-lt"/>
              </a:rPr>
              <a:t>partneris</a:t>
            </a:r>
            <a:r>
              <a:rPr lang="lv-LV" sz="1800" dirty="0">
                <a:latin typeface="+mj-lt"/>
              </a:rPr>
              <a:t>, </a:t>
            </a:r>
            <a:r>
              <a:rPr lang="en-US" sz="1800" b="1" dirty="0" err="1">
                <a:latin typeface="+mj-lt"/>
              </a:rPr>
              <a:t>Ieva</a:t>
            </a:r>
            <a:r>
              <a:rPr lang="en-US" sz="1800" b="1" dirty="0">
                <a:latin typeface="+mj-lt"/>
              </a:rPr>
              <a:t> </a:t>
            </a:r>
            <a:r>
              <a:rPr lang="en-US" sz="1800" b="1" dirty="0" err="1">
                <a:latin typeface="+mj-lt"/>
              </a:rPr>
              <a:t>Tetere</a:t>
            </a:r>
            <a:r>
              <a:rPr lang="en-US" sz="1800" dirty="0">
                <a:latin typeface="+mj-lt"/>
              </a:rPr>
              <a:t>, AS “SEB </a:t>
            </a:r>
            <a:r>
              <a:rPr lang="en-US" sz="1800" dirty="0" err="1">
                <a:latin typeface="+mj-lt"/>
              </a:rPr>
              <a:t>banka</a:t>
            </a:r>
            <a:r>
              <a:rPr lang="en-US" sz="1800" dirty="0">
                <a:latin typeface="+mj-lt"/>
              </a:rPr>
              <a:t>” </a:t>
            </a:r>
            <a:r>
              <a:rPr lang="en-US" sz="1800" dirty="0" err="1">
                <a:latin typeface="+mj-lt"/>
              </a:rPr>
              <a:t>valdes</a:t>
            </a:r>
            <a:r>
              <a:rPr lang="en-US" sz="1800" dirty="0">
                <a:latin typeface="+mj-lt"/>
              </a:rPr>
              <a:t> </a:t>
            </a:r>
            <a:r>
              <a:rPr lang="en-US" sz="1800" dirty="0" err="1">
                <a:latin typeface="+mj-lt"/>
              </a:rPr>
              <a:t>priekšsēdētāja</a:t>
            </a:r>
            <a:r>
              <a:rPr lang="en-US" sz="1800" dirty="0">
                <a:latin typeface="+mj-lt"/>
              </a:rPr>
              <a:t>, </a:t>
            </a:r>
            <a:r>
              <a:rPr lang="en-US" sz="1800" b="1" dirty="0" err="1">
                <a:latin typeface="+mj-lt"/>
              </a:rPr>
              <a:t>Gundars</a:t>
            </a:r>
            <a:r>
              <a:rPr lang="en-US" sz="1800" b="1" dirty="0">
                <a:latin typeface="+mj-lt"/>
              </a:rPr>
              <a:t> </a:t>
            </a:r>
            <a:r>
              <a:rPr lang="en-US" sz="1800" b="1" dirty="0" err="1">
                <a:latin typeface="+mj-lt"/>
              </a:rPr>
              <a:t>Bērziņš</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asociētais</a:t>
            </a:r>
            <a:r>
              <a:rPr lang="en-US" sz="1800" dirty="0">
                <a:latin typeface="+mj-lt"/>
              </a:rPr>
              <a:t> </a:t>
            </a:r>
            <a:r>
              <a:rPr lang="en-US" sz="1800" dirty="0" err="1">
                <a:latin typeface="+mj-lt"/>
              </a:rPr>
              <a:t>profesors</a:t>
            </a:r>
            <a:r>
              <a:rPr lang="en-US" sz="1800" dirty="0">
                <a:latin typeface="+mj-lt"/>
              </a:rPr>
              <a:t>, </a:t>
            </a:r>
            <a:r>
              <a:rPr lang="en-US" sz="1800" b="1" dirty="0" err="1">
                <a:latin typeface="+mj-lt"/>
              </a:rPr>
              <a:t>Pēteris</a:t>
            </a:r>
            <a:r>
              <a:rPr lang="en-US" sz="1800" b="1" dirty="0">
                <a:latin typeface="+mj-lt"/>
              </a:rPr>
              <a:t> </a:t>
            </a:r>
            <a:r>
              <a:rPr lang="en-US" sz="1800" b="1" dirty="0" err="1">
                <a:latin typeface="+mj-lt"/>
              </a:rPr>
              <a:t>Strautiņš</a:t>
            </a:r>
            <a:r>
              <a:rPr lang="en-US" sz="1800" dirty="0">
                <a:latin typeface="+mj-lt"/>
              </a:rPr>
              <a:t>, </a:t>
            </a:r>
            <a:r>
              <a:rPr lang="en-US" sz="1800" i="1" dirty="0" err="1">
                <a:latin typeface="+mj-lt"/>
              </a:rPr>
              <a:t>Luminor</a:t>
            </a:r>
            <a:r>
              <a:rPr lang="en-US" sz="1800" dirty="0">
                <a:latin typeface="+mj-lt"/>
              </a:rPr>
              <a:t> </a:t>
            </a:r>
            <a:r>
              <a:rPr lang="en-US" sz="1800" dirty="0" err="1">
                <a:latin typeface="+mj-lt"/>
              </a:rPr>
              <a:t>ekonomists</a:t>
            </a:r>
            <a:r>
              <a:rPr lang="en-US" sz="1800" dirty="0">
                <a:latin typeface="+mj-lt"/>
              </a:rPr>
              <a:t>, </a:t>
            </a:r>
            <a:r>
              <a:rPr lang="en-US" sz="1800" b="1" dirty="0" err="1">
                <a:latin typeface="+mj-lt"/>
              </a:rPr>
              <a:t>Agrita</a:t>
            </a:r>
            <a:r>
              <a:rPr lang="en-US" sz="1800" b="1" dirty="0">
                <a:latin typeface="+mj-lt"/>
              </a:rPr>
              <a:t> </a:t>
            </a:r>
            <a:r>
              <a:rPr lang="en-US" sz="1800" b="1" dirty="0" err="1">
                <a:latin typeface="+mj-lt"/>
              </a:rPr>
              <a:t>Kiopa</a:t>
            </a:r>
            <a:r>
              <a:rPr lang="en-US" sz="1800" dirty="0">
                <a:latin typeface="+mj-lt"/>
              </a:rPr>
              <a:t>, </a:t>
            </a:r>
            <a:r>
              <a:rPr lang="en-US" sz="1800" dirty="0" err="1">
                <a:latin typeface="+mj-lt"/>
              </a:rPr>
              <a:t>Izglītības</a:t>
            </a:r>
            <a:r>
              <a:rPr lang="en-US" sz="1800" dirty="0">
                <a:latin typeface="+mj-lt"/>
              </a:rPr>
              <a:t> un </a:t>
            </a:r>
            <a:r>
              <a:rPr lang="en-US" sz="1800" dirty="0" err="1">
                <a:latin typeface="+mj-lt"/>
              </a:rPr>
              <a:t>zinātnes</a:t>
            </a:r>
            <a:r>
              <a:rPr lang="en-US" sz="1800" dirty="0">
                <a:latin typeface="+mj-lt"/>
              </a:rPr>
              <a:t> </a:t>
            </a:r>
            <a:r>
              <a:rPr lang="en-US" sz="1800" dirty="0" err="1">
                <a:latin typeface="+mj-lt"/>
              </a:rPr>
              <a:t>ministrijas</a:t>
            </a:r>
            <a:r>
              <a:rPr lang="en-US" sz="1800" dirty="0">
                <a:latin typeface="+mj-lt"/>
              </a:rPr>
              <a:t> </a:t>
            </a:r>
            <a:r>
              <a:rPr lang="en-US" sz="1800" dirty="0" err="1">
                <a:latin typeface="+mj-lt"/>
              </a:rPr>
              <a:t>valsts</a:t>
            </a:r>
            <a:r>
              <a:rPr lang="en-US" sz="1800" dirty="0">
                <a:latin typeface="+mj-lt"/>
              </a:rPr>
              <a:t> </a:t>
            </a:r>
            <a:r>
              <a:rPr lang="en-US" sz="1800" dirty="0" err="1">
                <a:latin typeface="+mj-lt"/>
              </a:rPr>
              <a:t>sekretāra</a:t>
            </a:r>
            <a:r>
              <a:rPr lang="en-US" sz="1800" dirty="0">
                <a:latin typeface="+mj-lt"/>
              </a:rPr>
              <a:t> </a:t>
            </a:r>
            <a:r>
              <a:rPr lang="en-US" sz="1800" dirty="0" err="1">
                <a:latin typeface="+mj-lt"/>
              </a:rPr>
              <a:t>vietniece</a:t>
            </a:r>
            <a:r>
              <a:rPr lang="en-US" sz="1800" dirty="0">
                <a:latin typeface="+mj-lt"/>
              </a:rPr>
              <a:t>, </a:t>
            </a:r>
            <a:r>
              <a:rPr lang="en-US" sz="1800" b="1" dirty="0">
                <a:latin typeface="+mj-lt"/>
              </a:rPr>
              <a:t> </a:t>
            </a:r>
            <a:r>
              <a:rPr lang="en-US" sz="1800" b="1" dirty="0" err="1">
                <a:latin typeface="+mj-lt"/>
              </a:rPr>
              <a:t>Andris</a:t>
            </a:r>
            <a:r>
              <a:rPr lang="en-US" sz="1800" b="1" dirty="0">
                <a:latin typeface="+mj-lt"/>
              </a:rPr>
              <a:t> </a:t>
            </a:r>
            <a:r>
              <a:rPr lang="en-US" sz="1800" b="1" dirty="0" err="1">
                <a:latin typeface="+mj-lt"/>
              </a:rPr>
              <a:t>Bērziņš</a:t>
            </a:r>
            <a:r>
              <a:rPr lang="en-US" sz="1800" dirty="0">
                <a:latin typeface="+mj-lt"/>
              </a:rPr>
              <a:t>,</a:t>
            </a:r>
            <a:r>
              <a:rPr lang="en-US" sz="1800" b="1" dirty="0">
                <a:latin typeface="+mj-lt"/>
              </a:rPr>
              <a:t> </a:t>
            </a:r>
            <a:r>
              <a:rPr lang="en-US" sz="1800" i="1" dirty="0" err="1">
                <a:latin typeface="+mj-lt"/>
              </a:rPr>
              <a:t>TechHub</a:t>
            </a:r>
            <a:r>
              <a:rPr lang="en-US" sz="1800" i="1" dirty="0">
                <a:latin typeface="+mj-lt"/>
              </a:rPr>
              <a:t> Riga</a:t>
            </a:r>
            <a:r>
              <a:rPr lang="en-US" sz="1800" dirty="0">
                <a:latin typeface="+mj-lt"/>
              </a:rPr>
              <a:t> </a:t>
            </a:r>
            <a:r>
              <a:rPr lang="en-US" sz="1800" dirty="0" err="1">
                <a:latin typeface="+mj-lt"/>
              </a:rPr>
              <a:t>līdzīpašnieks</a:t>
            </a:r>
            <a:r>
              <a:rPr lang="en-US" sz="1800" dirty="0">
                <a:latin typeface="+mj-lt"/>
              </a:rPr>
              <a:t>, </a:t>
            </a:r>
            <a:r>
              <a:rPr lang="en-US" sz="1800" b="1" dirty="0">
                <a:latin typeface="+mj-lt"/>
              </a:rPr>
              <a:t>Signe </a:t>
            </a:r>
            <a:r>
              <a:rPr lang="en-US" sz="1800" b="1" dirty="0" err="1">
                <a:latin typeface="+mj-lt"/>
              </a:rPr>
              <a:t>Bāliņa</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profesore</a:t>
            </a:r>
            <a:r>
              <a:rPr lang="en-US" sz="1800" dirty="0">
                <a:latin typeface="+mj-lt"/>
              </a:rPr>
              <a:t>, </a:t>
            </a:r>
            <a:r>
              <a:rPr lang="en-US" sz="1800" b="1" dirty="0" err="1">
                <a:latin typeface="+mj-lt"/>
              </a:rPr>
              <a:t>Kārlis</a:t>
            </a:r>
            <a:r>
              <a:rPr lang="en-US" sz="1800" b="1" dirty="0">
                <a:latin typeface="+mj-lt"/>
              </a:rPr>
              <a:t> </a:t>
            </a:r>
            <a:r>
              <a:rPr lang="en-US" sz="1800" b="1" dirty="0" err="1">
                <a:latin typeface="+mj-lt"/>
              </a:rPr>
              <a:t>Danēvičs</a:t>
            </a:r>
            <a:r>
              <a:rPr lang="en-US" sz="1800" dirty="0">
                <a:latin typeface="+mj-lt"/>
              </a:rPr>
              <a:t>, AS “SEB </a:t>
            </a:r>
            <a:r>
              <a:rPr lang="en-US" sz="1800" dirty="0" err="1">
                <a:latin typeface="+mj-lt"/>
              </a:rPr>
              <a:t>banka</a:t>
            </a:r>
            <a:r>
              <a:rPr lang="en-US" sz="1800" dirty="0">
                <a:latin typeface="+mj-lt"/>
              </a:rPr>
              <a:t>” </a:t>
            </a:r>
            <a:r>
              <a:rPr lang="en-US" sz="1800" dirty="0" err="1">
                <a:latin typeface="+mj-lt"/>
              </a:rPr>
              <a:t>valdes</a:t>
            </a:r>
            <a:r>
              <a:rPr lang="en-US" sz="1800" dirty="0">
                <a:latin typeface="+mj-lt"/>
              </a:rPr>
              <a:t> </a:t>
            </a:r>
            <a:r>
              <a:rPr lang="en-US" sz="1800" dirty="0" err="1">
                <a:latin typeface="+mj-lt"/>
              </a:rPr>
              <a:t>loceklis</a:t>
            </a:r>
            <a:r>
              <a:rPr lang="en-US" sz="1800" dirty="0">
                <a:latin typeface="+mj-lt"/>
              </a:rPr>
              <a:t>,</a:t>
            </a:r>
            <a:r>
              <a:rPr lang="en-US" sz="1800" b="1" dirty="0">
                <a:latin typeface="+mj-lt"/>
              </a:rPr>
              <a:t> Edmunds </a:t>
            </a:r>
            <a:r>
              <a:rPr lang="en-US" sz="1800" b="1" dirty="0" err="1">
                <a:latin typeface="+mj-lt"/>
              </a:rPr>
              <a:t>Teirumnieks</a:t>
            </a:r>
            <a:r>
              <a:rPr lang="en-US" sz="1800" dirty="0">
                <a:latin typeface="+mj-lt"/>
              </a:rPr>
              <a:t>, </a:t>
            </a:r>
            <a:r>
              <a:rPr lang="en-US" sz="1800" dirty="0" err="1">
                <a:latin typeface="+mj-lt"/>
              </a:rPr>
              <a:t>Rēzeknes</a:t>
            </a:r>
            <a:r>
              <a:rPr lang="en-US" sz="1800" dirty="0">
                <a:latin typeface="+mj-lt"/>
              </a:rPr>
              <a:t> </a:t>
            </a:r>
            <a:r>
              <a:rPr lang="en-US" sz="1800" dirty="0" err="1">
                <a:latin typeface="+mj-lt"/>
              </a:rPr>
              <a:t>Tehnoloģiju</a:t>
            </a:r>
            <a:r>
              <a:rPr lang="en-US" sz="1800" dirty="0">
                <a:latin typeface="+mj-lt"/>
              </a:rPr>
              <a:t> </a:t>
            </a:r>
            <a:r>
              <a:rPr lang="en-US" sz="1800" dirty="0" err="1">
                <a:latin typeface="+mj-lt"/>
              </a:rPr>
              <a:t>akadēmijas</a:t>
            </a:r>
            <a:r>
              <a:rPr lang="en-US" sz="1800" dirty="0">
                <a:latin typeface="+mj-lt"/>
              </a:rPr>
              <a:t> </a:t>
            </a:r>
            <a:r>
              <a:rPr lang="en-US" sz="1800" dirty="0" err="1">
                <a:latin typeface="+mj-lt"/>
              </a:rPr>
              <a:t>rektors</a:t>
            </a:r>
            <a:r>
              <a:rPr lang="en-US" sz="1800" dirty="0">
                <a:latin typeface="+mj-lt"/>
              </a:rPr>
              <a:t>, </a:t>
            </a:r>
            <a:r>
              <a:rPr lang="en-US" sz="1800" b="1" dirty="0" err="1">
                <a:latin typeface="+mj-lt"/>
              </a:rPr>
              <a:t>Žaneta</a:t>
            </a:r>
            <a:r>
              <a:rPr lang="en-US" sz="1800" b="1" dirty="0">
                <a:latin typeface="+mj-lt"/>
              </a:rPr>
              <a:t> </a:t>
            </a:r>
            <a:r>
              <a:rPr lang="en-US" sz="1800" b="1" dirty="0" err="1">
                <a:latin typeface="+mj-lt"/>
              </a:rPr>
              <a:t>Ozoliņa</a:t>
            </a:r>
            <a:r>
              <a:rPr lang="en-US" sz="1800" dirty="0">
                <a:latin typeface="+mj-lt"/>
              </a:rPr>
              <a:t>, </a:t>
            </a:r>
            <a:r>
              <a:rPr lang="en-US" sz="1800" dirty="0" err="1">
                <a:latin typeface="+mj-lt"/>
              </a:rPr>
              <a:t>Latvijas</a:t>
            </a:r>
            <a:r>
              <a:rPr lang="en-US" sz="1800" dirty="0">
                <a:latin typeface="+mj-lt"/>
              </a:rPr>
              <a:t> </a:t>
            </a:r>
            <a:r>
              <a:rPr lang="en-US" sz="1800" dirty="0" err="1">
                <a:latin typeface="+mj-lt"/>
              </a:rPr>
              <a:t>Universitātes</a:t>
            </a:r>
            <a:r>
              <a:rPr lang="en-US" sz="1800" dirty="0">
                <a:latin typeface="+mj-lt"/>
              </a:rPr>
              <a:t> </a:t>
            </a:r>
            <a:r>
              <a:rPr lang="en-US" sz="1800" dirty="0" err="1">
                <a:latin typeface="+mj-lt"/>
              </a:rPr>
              <a:t>profesore</a:t>
            </a:r>
            <a:r>
              <a:rPr lang="en-US" sz="1800" dirty="0">
                <a:latin typeface="+mj-lt"/>
              </a:rPr>
              <a:t>, </a:t>
            </a:r>
            <a:r>
              <a:rPr lang="en-US" sz="1800" b="1" dirty="0">
                <a:latin typeface="+mj-lt"/>
              </a:rPr>
              <a:t>Juris Bone</a:t>
            </a:r>
            <a:r>
              <a:rPr lang="en-US" sz="1800" dirty="0">
                <a:latin typeface="+mj-lt"/>
              </a:rPr>
              <a:t>, </a:t>
            </a:r>
            <a:r>
              <a:rPr lang="en-US" sz="1800" dirty="0" err="1">
                <a:latin typeface="+mj-lt"/>
              </a:rPr>
              <a:t>Speciālo</a:t>
            </a:r>
            <a:r>
              <a:rPr lang="en-US" sz="1800" dirty="0">
                <a:latin typeface="+mj-lt"/>
              </a:rPr>
              <a:t> </a:t>
            </a:r>
            <a:r>
              <a:rPr lang="en-US" sz="1800" dirty="0" err="1">
                <a:latin typeface="+mj-lt"/>
              </a:rPr>
              <a:t>uzdevumu</a:t>
            </a:r>
            <a:r>
              <a:rPr lang="en-US" sz="1800" dirty="0">
                <a:latin typeface="+mj-lt"/>
              </a:rPr>
              <a:t> </a:t>
            </a:r>
            <a:r>
              <a:rPr lang="en-US" sz="1800" dirty="0" err="1">
                <a:latin typeface="+mj-lt"/>
              </a:rPr>
              <a:t>vēstnieks</a:t>
            </a:r>
            <a:r>
              <a:rPr lang="en-US" sz="1800" dirty="0">
                <a:latin typeface="+mj-lt"/>
              </a:rPr>
              <a:t>, </a:t>
            </a:r>
            <a:r>
              <a:rPr lang="en-US" sz="1800" dirty="0" err="1">
                <a:latin typeface="+mj-lt"/>
              </a:rPr>
              <a:t>Latvijas</a:t>
            </a:r>
            <a:r>
              <a:rPr lang="en-US" sz="1800" dirty="0">
                <a:latin typeface="+mj-lt"/>
              </a:rPr>
              <a:t> </a:t>
            </a:r>
            <a:r>
              <a:rPr lang="en-US" sz="1800" dirty="0" err="1">
                <a:latin typeface="+mj-lt"/>
              </a:rPr>
              <a:t>pārstāvis</a:t>
            </a:r>
            <a:r>
              <a:rPr lang="en-US" sz="1800" dirty="0">
                <a:latin typeface="+mj-lt"/>
              </a:rPr>
              <a:t> BJVP VAK, </a:t>
            </a:r>
            <a:r>
              <a:rPr lang="en-US" sz="1800" b="1" dirty="0">
                <a:latin typeface="+mj-lt"/>
              </a:rPr>
              <a:t>Marika </a:t>
            </a:r>
            <a:r>
              <a:rPr lang="en-US" sz="1800" b="1" dirty="0" err="1">
                <a:latin typeface="+mj-lt"/>
              </a:rPr>
              <a:t>Laizāne-Jurkāne</a:t>
            </a:r>
            <a:r>
              <a:rPr lang="en-US" sz="1800" b="1" dirty="0">
                <a:latin typeface="+mj-lt"/>
              </a:rPr>
              <a:t>,</a:t>
            </a:r>
            <a:r>
              <a:rPr lang="en-US" sz="1800" dirty="0">
                <a:latin typeface="+mj-lt"/>
              </a:rPr>
              <a:t> </a:t>
            </a:r>
            <a:r>
              <a:rPr lang="en-US" sz="1800" dirty="0" err="1">
                <a:latin typeface="+mj-lt"/>
              </a:rPr>
              <a:t>Baltijas</a:t>
            </a:r>
            <a:r>
              <a:rPr lang="en-US" sz="1800" dirty="0">
                <a:latin typeface="+mj-lt"/>
              </a:rPr>
              <a:t> </a:t>
            </a:r>
            <a:r>
              <a:rPr lang="en-US" sz="1800" dirty="0" err="1">
                <a:latin typeface="+mj-lt"/>
              </a:rPr>
              <a:t>Asamblejas</a:t>
            </a:r>
            <a:r>
              <a:rPr lang="en-US" sz="1800" dirty="0">
                <a:latin typeface="+mj-lt"/>
              </a:rPr>
              <a:t> </a:t>
            </a:r>
            <a:r>
              <a:rPr lang="en-US" sz="1800" dirty="0" err="1">
                <a:latin typeface="+mj-lt"/>
              </a:rPr>
              <a:t>ģenerālsekretāre</a:t>
            </a:r>
            <a:r>
              <a:rPr lang="en-US" sz="1800" dirty="0">
                <a:latin typeface="+mj-lt"/>
              </a:rPr>
              <a:t>, </a:t>
            </a:r>
            <a:r>
              <a:rPr lang="lv-LV" sz="1800" b="1" dirty="0">
                <a:latin typeface="+mj-lt"/>
              </a:rPr>
              <a:t>Gundars Bērziņš</a:t>
            </a:r>
            <a:r>
              <a:rPr lang="lv-LV" sz="1800" dirty="0">
                <a:latin typeface="+mj-lt"/>
              </a:rPr>
              <a:t>, Latvijas Universitātes asociētais profesors, </a:t>
            </a:r>
            <a:r>
              <a:rPr lang="lv-LV" sz="1800" b="1" dirty="0">
                <a:latin typeface="+mj-lt"/>
              </a:rPr>
              <a:t>Jānis Grabis</a:t>
            </a:r>
            <a:r>
              <a:rPr lang="lv-LV" sz="1800" dirty="0">
                <a:latin typeface="+mj-lt"/>
              </a:rPr>
              <a:t>, Rīgas Tehniskās universitātes profesors, </a:t>
            </a:r>
            <a:r>
              <a:rPr lang="lv-LV" sz="1800" b="1" dirty="0">
                <a:latin typeface="+mj-lt"/>
              </a:rPr>
              <a:t>Leonīds Ribickis</a:t>
            </a:r>
            <a:r>
              <a:rPr lang="lv-LV" sz="1800" dirty="0">
                <a:latin typeface="+mj-lt"/>
              </a:rPr>
              <a:t>, Rīgas Tehniskās universitātes rektors, </a:t>
            </a:r>
            <a:r>
              <a:rPr lang="lv-LV" sz="1800" b="1" dirty="0">
                <a:latin typeface="+mj-lt"/>
              </a:rPr>
              <a:t>Normunds Bergs</a:t>
            </a:r>
            <a:r>
              <a:rPr lang="lv-LV" sz="1800" dirty="0">
                <a:latin typeface="+mj-lt"/>
              </a:rPr>
              <a:t>, SAF Tehnika valdes priekšsēdētājs, </a:t>
            </a:r>
            <a:r>
              <a:rPr lang="lv-LV" sz="1800" b="1" dirty="0">
                <a:latin typeface="+mj-lt"/>
              </a:rPr>
              <a:t>Andrejs Vasiļjevs</a:t>
            </a:r>
            <a:r>
              <a:rPr lang="lv-LV" sz="1800" dirty="0">
                <a:latin typeface="+mj-lt"/>
              </a:rPr>
              <a:t>, SIA “Tilde” valdes priekšsēdētājs, </a:t>
            </a:r>
            <a:r>
              <a:rPr lang="lv-LV" sz="1800" b="1" dirty="0">
                <a:latin typeface="+mj-lt"/>
              </a:rPr>
              <a:t>Arnis Sauka, </a:t>
            </a:r>
            <a:r>
              <a:rPr lang="lv-LV" sz="1800" dirty="0">
                <a:latin typeface="+mj-lt"/>
              </a:rPr>
              <a:t>Rīgas Ekonomikas augstskola, asociētais profesors, </a:t>
            </a:r>
            <a:r>
              <a:rPr lang="lv-LV" sz="1800" b="1" dirty="0">
                <a:latin typeface="+mj-lt"/>
              </a:rPr>
              <a:t>Aigars Pētersons</a:t>
            </a:r>
            <a:r>
              <a:rPr lang="lv-LV" sz="1800" dirty="0">
                <a:latin typeface="+mj-lt"/>
              </a:rPr>
              <a:t>, Rīgas Stradiņa universitātes rektors, </a:t>
            </a:r>
            <a:r>
              <a:rPr lang="lv-LV" sz="1800" b="1" dirty="0">
                <a:latin typeface="+mj-lt"/>
              </a:rPr>
              <a:t>Andrejs Ērglis</a:t>
            </a:r>
            <a:r>
              <a:rPr lang="lv-LV" sz="1800" dirty="0">
                <a:latin typeface="+mj-lt"/>
              </a:rPr>
              <a:t>, Latvijas Universitātes profesors, Latvijas Zinātņu akadēmijas viceprezidents, </a:t>
            </a:r>
            <a:r>
              <a:rPr lang="lv-LV" sz="1800" b="1" dirty="0">
                <a:latin typeface="+mj-lt"/>
              </a:rPr>
              <a:t>Tālis Juhna</a:t>
            </a:r>
            <a:r>
              <a:rPr lang="lv-LV" sz="1800" dirty="0">
                <a:latin typeface="+mj-lt"/>
              </a:rPr>
              <a:t>, Rīgas Tehniskās universitātes zinātņu prorektors, </a:t>
            </a:r>
            <a:r>
              <a:rPr lang="lv-LV" sz="1800" b="1" dirty="0">
                <a:latin typeface="+mj-lt"/>
              </a:rPr>
              <a:t>Jānis Grēviņš</a:t>
            </a:r>
            <a:r>
              <a:rPr lang="lv-LV" sz="1800" dirty="0">
                <a:latin typeface="+mj-lt"/>
              </a:rPr>
              <a:t>, Rīgas Biznesa skolas direktors, </a:t>
            </a:r>
            <a:r>
              <a:rPr lang="lv-LV" sz="1800" b="1" dirty="0">
                <a:latin typeface="+mj-lt"/>
              </a:rPr>
              <a:t>Pēteris Vilks</a:t>
            </a:r>
            <a:r>
              <a:rPr lang="lv-LV" sz="1800" dirty="0">
                <a:latin typeface="+mj-lt"/>
              </a:rPr>
              <a:t>, Pārresoru koordinācijas centra vadītājs</a:t>
            </a:r>
          </a:p>
          <a:p>
            <a:pPr marL="0" indent="0">
              <a:buNone/>
            </a:pPr>
            <a:endParaRPr lang="lv-LV" sz="2000" dirty="0">
              <a:latin typeface="+mj-lt"/>
            </a:endParaRPr>
          </a:p>
        </p:txBody>
      </p:sp>
    </p:spTree>
    <p:extLst>
      <p:ext uri="{BB962C8B-B14F-4D97-AF65-F5344CB8AC3E}">
        <p14:creationId xmlns:p14="http://schemas.microsoft.com/office/powerpoint/2010/main" val="16814892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A3550F53-5028-45B5-937C-D99D95360508}"/>
              </a:ext>
            </a:extLst>
          </p:cNvPr>
          <p:cNvSpPr>
            <a:spLocks noGrp="1"/>
          </p:cNvSpPr>
          <p:nvPr>
            <p:ph sz="half" idx="1"/>
          </p:nvPr>
        </p:nvSpPr>
        <p:spPr/>
        <p:txBody>
          <a:bodyPr/>
          <a:lstStyle/>
          <a:p>
            <a:pPr>
              <a:buFont typeface="Wingdings" panose="05000000000000000000" pitchFamily="2" charset="2"/>
              <a:buChar char="ü"/>
            </a:pPr>
            <a:r>
              <a:rPr lang="lv-LV" dirty="0"/>
              <a:t>Stratēģiskās plānošanas potenciāls LV</a:t>
            </a:r>
          </a:p>
          <a:p>
            <a:pPr>
              <a:buFont typeface="Wingdings" panose="05000000000000000000" pitchFamily="2" charset="2"/>
              <a:buChar char="ü"/>
            </a:pPr>
            <a:r>
              <a:rPr lang="lv-LV" dirty="0"/>
              <a:t>Līdzdalības iniciatīvas</a:t>
            </a:r>
          </a:p>
          <a:p>
            <a:pPr>
              <a:buFont typeface="Wingdings" panose="05000000000000000000" pitchFamily="2" charset="2"/>
              <a:buChar char="ü"/>
            </a:pPr>
            <a:r>
              <a:rPr lang="lv-LV" dirty="0"/>
              <a:t>Padziļinātas diskusijas plašā un daudzveidīgā iesaistīto pušu lokā</a:t>
            </a:r>
          </a:p>
          <a:p>
            <a:pPr>
              <a:buFont typeface="Wingdings" panose="05000000000000000000" pitchFamily="2" charset="2"/>
              <a:buChar char="ü"/>
            </a:pPr>
            <a:r>
              <a:rPr lang="lv-LV" dirty="0"/>
              <a:t>Vai ir iespējams «personalizēt» stratēģiskos procesus? </a:t>
            </a:r>
          </a:p>
          <a:p>
            <a:pPr marL="0" indent="0">
              <a:buNone/>
            </a:pPr>
            <a:endParaRPr lang="lv-LV" dirty="0"/>
          </a:p>
        </p:txBody>
      </p:sp>
      <p:sp>
        <p:nvSpPr>
          <p:cNvPr id="4" name="Content Placeholder 3">
            <a:extLst>
              <a:ext uri="{FF2B5EF4-FFF2-40B4-BE49-F238E27FC236}">
                <a16:creationId xmlns="" xmlns:a16="http://schemas.microsoft.com/office/drawing/2014/main" id="{1B3B5E89-D58C-46D3-8988-E06B9433B189}"/>
              </a:ext>
            </a:extLst>
          </p:cNvPr>
          <p:cNvSpPr>
            <a:spLocks noGrp="1"/>
          </p:cNvSpPr>
          <p:nvPr>
            <p:ph sz="half" idx="2"/>
          </p:nvPr>
        </p:nvSpPr>
        <p:spPr/>
        <p:txBody>
          <a:bodyPr/>
          <a:lstStyle/>
          <a:p>
            <a:pPr marL="0" indent="0">
              <a:buNone/>
            </a:pPr>
            <a:r>
              <a:rPr lang="lv-LV" dirty="0">
                <a:solidFill>
                  <a:srgbClr val="C00000"/>
                </a:solidFill>
              </a:rPr>
              <a:t>Biedrība «Latvijas formula 2050» kā platforma modernas valsts un  sabiedrības stratēģijas meklējumiem gan pēc formas, gan satura</a:t>
            </a:r>
          </a:p>
        </p:txBody>
      </p:sp>
      <p:pic>
        <p:nvPicPr>
          <p:cNvPr id="5" name="Picture 4">
            <a:extLst>
              <a:ext uri="{FF2B5EF4-FFF2-40B4-BE49-F238E27FC236}">
                <a16:creationId xmlns="" xmlns:a16="http://schemas.microsoft.com/office/drawing/2014/main" id="{9F3A8AF9-A298-4055-80CF-93F6378F9C0D}"/>
              </a:ext>
            </a:extLst>
          </p:cNvPr>
          <p:cNvPicPr>
            <a:picLocks noChangeAspect="1"/>
          </p:cNvPicPr>
          <p:nvPr/>
        </p:nvPicPr>
        <p:blipFill>
          <a:blip r:embed="rId2"/>
          <a:stretch>
            <a:fillRect/>
          </a:stretch>
        </p:blipFill>
        <p:spPr>
          <a:xfrm>
            <a:off x="1082990" y="254084"/>
            <a:ext cx="6024277" cy="1382211"/>
          </a:xfrm>
          <a:prstGeom prst="rect">
            <a:avLst/>
          </a:prstGeom>
        </p:spPr>
      </p:pic>
    </p:spTree>
    <p:extLst>
      <p:ext uri="{BB962C8B-B14F-4D97-AF65-F5344CB8AC3E}">
        <p14:creationId xmlns:p14="http://schemas.microsoft.com/office/powerpoint/2010/main" val="3885651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9555" y="1278386"/>
            <a:ext cx="5924755" cy="4216539"/>
          </a:xfrm>
          <a:prstGeom prst="rect">
            <a:avLst/>
          </a:prstGeom>
        </p:spPr>
        <p:txBody>
          <a:bodyPr wrap="square">
            <a:spAutoFit/>
          </a:bodyPr>
          <a:lstStyle/>
          <a:p>
            <a:r>
              <a:rPr lang="lv-LV" sz="2200" b="1" dirty="0">
                <a:solidFill>
                  <a:srgbClr val="C00000"/>
                </a:solidFill>
              </a:rPr>
              <a:t>Būtiskie akcenti: </a:t>
            </a:r>
          </a:p>
          <a:p>
            <a:pPr marL="457200" indent="-457200">
              <a:buFont typeface="Wingdings" panose="05000000000000000000" pitchFamily="2" charset="2"/>
              <a:buChar char="ü"/>
            </a:pPr>
            <a:r>
              <a:rPr lang="lv-LV" sz="2200" b="1" dirty="0">
                <a:solidFill>
                  <a:schemeClr val="tx1">
                    <a:lumMod val="65000"/>
                    <a:lumOff val="35000"/>
                  </a:schemeClr>
                </a:solidFill>
              </a:rPr>
              <a:t>Latvijas ilgtspējīgas attīstības veiksmes faktori </a:t>
            </a:r>
            <a:r>
              <a:rPr lang="lv-LV" sz="2200" dirty="0">
                <a:solidFill>
                  <a:schemeClr val="tx1">
                    <a:lumMod val="65000"/>
                    <a:lumOff val="35000"/>
                  </a:schemeClr>
                </a:solidFill>
              </a:rPr>
              <a:t>izriet no cilvēka – katra indivīda </a:t>
            </a:r>
            <a:r>
              <a:rPr lang="lv-LV" sz="2200" b="1" dirty="0">
                <a:solidFill>
                  <a:srgbClr val="C00000"/>
                </a:solidFill>
              </a:rPr>
              <a:t>izvēlēm, piepūles, vērtībām </a:t>
            </a:r>
            <a:r>
              <a:rPr lang="lv-LV" sz="2200" dirty="0">
                <a:solidFill>
                  <a:srgbClr val="C00000"/>
                </a:solidFill>
              </a:rPr>
              <a:t>un</a:t>
            </a:r>
            <a:r>
              <a:rPr lang="lv-LV" sz="2200" b="1" dirty="0">
                <a:solidFill>
                  <a:srgbClr val="C00000"/>
                </a:solidFill>
              </a:rPr>
              <a:t> motīviem</a:t>
            </a:r>
            <a:r>
              <a:rPr lang="lv-LV" sz="2200" dirty="0">
                <a:solidFill>
                  <a:srgbClr val="C00000"/>
                </a:solidFill>
              </a:rPr>
              <a:t>, </a:t>
            </a:r>
            <a:r>
              <a:rPr lang="lv-LV" sz="2200" dirty="0">
                <a:solidFill>
                  <a:schemeClr val="tx1">
                    <a:lumMod val="65000"/>
                    <a:lumOff val="35000"/>
                  </a:schemeClr>
                </a:solidFill>
              </a:rPr>
              <a:t>kas veido «iespēju telpu» sagaidāmajam efektam sociālās sistēmas kontekstā</a:t>
            </a:r>
          </a:p>
          <a:p>
            <a:pPr marL="457200" indent="-457200">
              <a:buFont typeface="Wingdings" panose="05000000000000000000" pitchFamily="2" charset="2"/>
              <a:buChar char="ü"/>
            </a:pPr>
            <a:r>
              <a:rPr lang="lv-LV" sz="2200" dirty="0">
                <a:solidFill>
                  <a:schemeClr val="bg2">
                    <a:lumMod val="25000"/>
                  </a:schemeClr>
                </a:solidFill>
              </a:rPr>
              <a:t>Kā Latvija un Latvijas sabiedrība,  apzinoties lielos izaicinājumus, ierobežotos resursus spēs saglabāt izaugsmi, stabilitāti, drošību un lielā mērā arī neatkarību; </a:t>
            </a:r>
            <a:r>
              <a:rPr lang="lv-LV" sz="2200" dirty="0"/>
              <a:t>kā ar ierobežotiem resursiem censties būt globāliem spēlētājiem</a:t>
            </a:r>
          </a:p>
          <a:p>
            <a:endParaRPr lang="lv-LV" sz="2600" dirty="0">
              <a:solidFill>
                <a:schemeClr val="tx1">
                  <a:lumMod val="65000"/>
                  <a:lumOff val="35000"/>
                </a:schemeClr>
              </a:solidFill>
            </a:endParaRPr>
          </a:p>
        </p:txBody>
      </p:sp>
      <p:pic>
        <p:nvPicPr>
          <p:cNvPr id="3" name="Picture 2"/>
          <p:cNvPicPr>
            <a:picLocks noChangeAspect="1"/>
          </p:cNvPicPr>
          <p:nvPr/>
        </p:nvPicPr>
        <p:blipFill>
          <a:blip r:embed="rId2"/>
          <a:stretch>
            <a:fillRect/>
          </a:stretch>
        </p:blipFill>
        <p:spPr>
          <a:xfrm>
            <a:off x="429555" y="0"/>
            <a:ext cx="5595797" cy="1278386"/>
          </a:xfrm>
          <a:prstGeom prst="rect">
            <a:avLst/>
          </a:prstGeom>
        </p:spPr>
      </p:pic>
      <p:sp>
        <p:nvSpPr>
          <p:cNvPr id="4" name="Rectangle 3"/>
          <p:cNvSpPr/>
          <p:nvPr/>
        </p:nvSpPr>
        <p:spPr>
          <a:xfrm>
            <a:off x="6551720" y="1364428"/>
            <a:ext cx="5523707" cy="3077124"/>
          </a:xfrm>
          <a:prstGeom prst="rect">
            <a:avLst/>
          </a:prstGeom>
        </p:spPr>
        <p:txBody>
          <a:bodyPr wrap="square">
            <a:spAutoFit/>
          </a:bodyPr>
          <a:lstStyle/>
          <a:p>
            <a:pPr>
              <a:lnSpc>
                <a:spcPct val="107000"/>
              </a:lnSpc>
              <a:spcAft>
                <a:spcPts val="800"/>
              </a:spcAft>
            </a:pPr>
            <a:r>
              <a:rPr lang="lv-LV" sz="2200" b="1" dirty="0">
                <a:solidFill>
                  <a:srgbClr val="994119"/>
                </a:solidFill>
                <a:latin typeface="Calibri" panose="020F0502020204030204" pitchFamily="34" charset="0"/>
                <a:ea typeface="Calibri" panose="020F0502020204030204" pitchFamily="34" charset="0"/>
                <a:cs typeface="Times New Roman" panose="02020603050405020304" pitchFamily="18" charset="0"/>
              </a:rPr>
              <a:t>Forumu cikla kā projekta arhitektūras pamatprincips – veidot saiknes starp tā iniciatoru izraudzītajiem valsts un sabiedrības kā sistēmas struktūrelementiem</a:t>
            </a:r>
          </a:p>
          <a:p>
            <a:pPr>
              <a:lnSpc>
                <a:spcPct val="107000"/>
              </a:lnSpc>
              <a:spcAft>
                <a:spcPts val="800"/>
              </a:spcAft>
            </a:pPr>
            <a:r>
              <a:rPr lang="lv-LV" sz="2200" b="1" dirty="0">
                <a:solidFill>
                  <a:srgbClr val="994119"/>
                </a:solidFill>
                <a:latin typeface="Calibri" panose="020F0502020204030204" pitchFamily="34" charset="0"/>
                <a:ea typeface="Calibri" panose="020F0502020204030204" pitchFamily="34" charset="0"/>
                <a:cs typeface="Times New Roman" panose="02020603050405020304" pitchFamily="18" charset="0"/>
              </a:rPr>
              <a:t>Katru struktūrelementu raksturojošie aktuālie un sagaidāmie procesi tiek sasaistīti ar pārējo struktūrelementu statusu, iespējamajām izmaiņām vai vēlamajiem iznākumiem</a:t>
            </a:r>
            <a:endParaRPr lang="lv-LV" sz="2200" b="1" dirty="0">
              <a:solidFill>
                <a:srgbClr val="994119"/>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6551720" y="168677"/>
            <a:ext cx="5199122" cy="646331"/>
          </a:xfrm>
          <a:prstGeom prst="rect">
            <a:avLst/>
          </a:prstGeom>
        </p:spPr>
        <p:txBody>
          <a:bodyPr wrap="square">
            <a:spAutoFit/>
          </a:bodyPr>
          <a:lstStyle/>
          <a:p>
            <a:r>
              <a:rPr lang="lv-LV" sz="3600" b="1" dirty="0">
                <a:solidFill>
                  <a:srgbClr val="C00000"/>
                </a:solidFill>
              </a:rPr>
              <a:t>FORUMU KOPĒJĀ IEVIRZE</a:t>
            </a:r>
          </a:p>
        </p:txBody>
      </p:sp>
      <p:sp>
        <p:nvSpPr>
          <p:cNvPr id="5" name="Rectangle 4">
            <a:extLst>
              <a:ext uri="{FF2B5EF4-FFF2-40B4-BE49-F238E27FC236}">
                <a16:creationId xmlns="" xmlns:a16="http://schemas.microsoft.com/office/drawing/2014/main" id="{73E5A4A0-0D3B-4B8C-91E9-5DE737A6B914}"/>
              </a:ext>
            </a:extLst>
          </p:cNvPr>
          <p:cNvSpPr/>
          <p:nvPr/>
        </p:nvSpPr>
        <p:spPr>
          <a:xfrm>
            <a:off x="429555" y="5086905"/>
            <a:ext cx="11581932" cy="1631216"/>
          </a:xfrm>
          <a:prstGeom prst="rect">
            <a:avLst/>
          </a:prstGeom>
        </p:spPr>
        <p:txBody>
          <a:bodyPr wrap="square">
            <a:spAutoFit/>
          </a:bodyPr>
          <a:lstStyle/>
          <a:p>
            <a:r>
              <a:rPr lang="lv-LV" sz="2000"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«Ko Tu personīgi esi darījis, lai Latvija kļūtu bagātāka un labāka? ... valsti taču veidojam mēs paši. Mums pašiem arī ir jāatbild: ko mēs esam darījuši, lai valsts kaut par vienu soli tuvotos tam ideālam, kādu esam iztēlojušies. Vai esam izveidojuši kādu uzņēmumu un godīgi maksājuši nodokļus? Vai esam piedalījušies talkās, sakopuši teritoriju ārpus sava žoga un saimniekojuši videi draudzīgi? Vai esam palīdzējuši līdzcilvēkiem? Vai esam līdztiesīgi? Vai esam mācījušies? Vai esam dzīvojuši aktīvu un veselīgu dzīvi?» (NAP 2014. – 2020.)</a:t>
            </a:r>
            <a:endParaRPr lang="lv-LV" sz="2000" dirty="0">
              <a:solidFill>
                <a:schemeClr val="accent6">
                  <a:lumMod val="75000"/>
                </a:schemeClr>
              </a:solidFill>
            </a:endParaRPr>
          </a:p>
        </p:txBody>
      </p:sp>
    </p:spTree>
    <p:extLst>
      <p:ext uri="{BB962C8B-B14F-4D97-AF65-F5344CB8AC3E}">
        <p14:creationId xmlns:p14="http://schemas.microsoft.com/office/powerpoint/2010/main" val="2896183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D6163880-0C30-456A-A037-0AA122E7794C}"/>
              </a:ext>
            </a:extLst>
          </p:cNvPr>
          <p:cNvPicPr>
            <a:picLocks noChangeAspect="1"/>
          </p:cNvPicPr>
          <p:nvPr/>
        </p:nvPicPr>
        <p:blipFill>
          <a:blip r:embed="rId2"/>
          <a:stretch>
            <a:fillRect/>
          </a:stretch>
        </p:blipFill>
        <p:spPr>
          <a:xfrm>
            <a:off x="838200" y="355388"/>
            <a:ext cx="5357295" cy="1710635"/>
          </a:xfrm>
          <a:prstGeom prst="rect">
            <a:avLst/>
          </a:prstGeom>
        </p:spPr>
      </p:pic>
      <p:sp>
        <p:nvSpPr>
          <p:cNvPr id="2" name="Title 1">
            <a:extLst>
              <a:ext uri="{FF2B5EF4-FFF2-40B4-BE49-F238E27FC236}">
                <a16:creationId xmlns="" xmlns:a16="http://schemas.microsoft.com/office/drawing/2014/main" id="{8ED91FA6-28CB-4E74-AF54-935B4F83A24A}"/>
              </a:ext>
            </a:extLst>
          </p:cNvPr>
          <p:cNvSpPr>
            <a:spLocks noGrp="1"/>
          </p:cNvSpPr>
          <p:nvPr>
            <p:ph type="title"/>
          </p:nvPr>
        </p:nvSpPr>
        <p:spPr>
          <a:xfrm>
            <a:off x="6320900" y="435007"/>
            <a:ext cx="5628443" cy="1402672"/>
          </a:xfrm>
        </p:spPr>
        <p:txBody>
          <a:bodyPr>
            <a:noAutofit/>
          </a:bodyPr>
          <a:lstStyle/>
          <a:p>
            <a:r>
              <a:rPr lang="lv-LV" sz="2400" dirty="0"/>
              <a:t>PIRMAIS FORUMS</a:t>
            </a:r>
            <a:r>
              <a:rPr lang="lv-LV" sz="4000" dirty="0"/>
              <a:t/>
            </a:r>
            <a:br>
              <a:rPr lang="lv-LV" sz="4000" dirty="0"/>
            </a:br>
            <a:r>
              <a:rPr lang="lv-LV" sz="3600" b="1" dirty="0"/>
              <a:t>LATVIJAS ATTĪSTĪBAS IEKŠĒJIE FAKTORI</a:t>
            </a:r>
            <a:endParaRPr lang="lv-LV" sz="3600" b="1" dirty="0">
              <a:solidFill>
                <a:schemeClr val="accent2">
                  <a:lumMod val="75000"/>
                </a:schemeClr>
              </a:solidFill>
            </a:endParaRPr>
          </a:p>
        </p:txBody>
      </p:sp>
      <p:sp>
        <p:nvSpPr>
          <p:cNvPr id="3" name="Content Placeholder 2">
            <a:extLst>
              <a:ext uri="{FF2B5EF4-FFF2-40B4-BE49-F238E27FC236}">
                <a16:creationId xmlns="" xmlns:a16="http://schemas.microsoft.com/office/drawing/2014/main" id="{ECB8F241-E175-4CB8-AA18-AA992B8B29A9}"/>
              </a:ext>
            </a:extLst>
          </p:cNvPr>
          <p:cNvSpPr>
            <a:spLocks noGrp="1"/>
          </p:cNvSpPr>
          <p:nvPr>
            <p:ph idx="1"/>
          </p:nvPr>
        </p:nvSpPr>
        <p:spPr>
          <a:xfrm>
            <a:off x="838200" y="2441359"/>
            <a:ext cx="10515600" cy="3630966"/>
          </a:xfrm>
        </p:spPr>
        <p:txBody>
          <a:bodyPr>
            <a:normAutofit/>
          </a:bodyPr>
          <a:lstStyle/>
          <a:p>
            <a:pPr>
              <a:buFont typeface="Wingdings" panose="05000000000000000000" pitchFamily="2" charset="2"/>
              <a:buChar char="ü"/>
            </a:pPr>
            <a:r>
              <a:rPr lang="lv-LV" sz="3200" dirty="0"/>
              <a:t> Pilsoniskās sabiedrības veidošana</a:t>
            </a:r>
          </a:p>
          <a:p>
            <a:pPr>
              <a:buFont typeface="Wingdings" panose="05000000000000000000" pitchFamily="2" charset="2"/>
              <a:buChar char="ü"/>
            </a:pPr>
            <a:r>
              <a:rPr lang="lv-LV" sz="3200" dirty="0"/>
              <a:t> Izglītība</a:t>
            </a:r>
          </a:p>
          <a:p>
            <a:pPr>
              <a:buFont typeface="Wingdings" panose="05000000000000000000" pitchFamily="2" charset="2"/>
              <a:buChar char="ü"/>
            </a:pPr>
            <a:r>
              <a:rPr lang="lv-LV" sz="3200" dirty="0"/>
              <a:t> Tautsaimniecība tehnoloģiju laikmetā</a:t>
            </a:r>
          </a:p>
          <a:p>
            <a:pPr>
              <a:buFont typeface="Wingdings" panose="05000000000000000000" pitchFamily="2" charset="2"/>
              <a:buChar char="ü"/>
            </a:pPr>
            <a:r>
              <a:rPr lang="lv-LV" sz="3200" dirty="0"/>
              <a:t> Demogrāfija</a:t>
            </a:r>
          </a:p>
          <a:p>
            <a:pPr>
              <a:buFont typeface="Wingdings" panose="05000000000000000000" pitchFamily="2" charset="2"/>
              <a:buChar char="ü"/>
            </a:pPr>
            <a:endParaRPr lang="lv-LV" dirty="0"/>
          </a:p>
        </p:txBody>
      </p:sp>
    </p:spTree>
    <p:extLst>
      <p:ext uri="{BB962C8B-B14F-4D97-AF65-F5344CB8AC3E}">
        <p14:creationId xmlns:p14="http://schemas.microsoft.com/office/powerpoint/2010/main" val="272481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15" y="92468"/>
            <a:ext cx="10923874" cy="786421"/>
          </a:xfrm>
        </p:spPr>
        <p:txBody>
          <a:bodyPr>
            <a:normAutofit/>
          </a:bodyPr>
          <a:lstStyle/>
          <a:p>
            <a:r>
              <a:rPr lang="lv-LV" sz="1600" dirty="0"/>
              <a:t>PIRMAIS FORUMS</a:t>
            </a:r>
            <a:r>
              <a:rPr lang="lv-LV" sz="2800" dirty="0"/>
              <a:t/>
            </a:r>
            <a:br>
              <a:rPr lang="lv-LV" sz="2800" dirty="0"/>
            </a:br>
            <a:r>
              <a:rPr lang="lv-LV" sz="2400" b="1" dirty="0"/>
              <a:t>LATVIJAS ATTĪSTĪBAS IEKŠĒJIE FAKTORI</a:t>
            </a:r>
            <a:endParaRPr lang="lv-LV" sz="3100" b="1" dirty="0"/>
          </a:p>
        </p:txBody>
      </p:sp>
      <p:sp>
        <p:nvSpPr>
          <p:cNvPr id="4" name="Content Placeholder 3"/>
          <p:cNvSpPr>
            <a:spLocks noGrp="1"/>
          </p:cNvSpPr>
          <p:nvPr>
            <p:ph sz="half" idx="2"/>
          </p:nvPr>
        </p:nvSpPr>
        <p:spPr>
          <a:xfrm>
            <a:off x="349322" y="845673"/>
            <a:ext cx="5849421" cy="5484107"/>
          </a:xfrm>
        </p:spPr>
        <p:txBody>
          <a:bodyPr>
            <a:normAutofit fontScale="25000" lnSpcReduction="20000"/>
          </a:bodyPr>
          <a:lstStyle/>
          <a:p>
            <a:pPr marL="0" indent="0">
              <a:buNone/>
            </a:pPr>
            <a:r>
              <a:rPr lang="lv-LV" sz="8800" b="1" dirty="0">
                <a:solidFill>
                  <a:srgbClr val="C00000"/>
                </a:solidFill>
              </a:rPr>
              <a:t>Pilsoniskās sabiedrības veidošanas </a:t>
            </a:r>
            <a:r>
              <a:rPr lang="lv-LV" sz="8800" dirty="0"/>
              <a:t>aspektā </a:t>
            </a:r>
            <a:r>
              <a:rPr lang="lv-LV" sz="8800" b="1" dirty="0">
                <a:solidFill>
                  <a:srgbClr val="C00000"/>
                </a:solidFill>
              </a:rPr>
              <a:t>LV turpmāko attīstības scenāriju izvēli raksturo</a:t>
            </a:r>
            <a:r>
              <a:rPr lang="lv-LV" sz="8800" dirty="0">
                <a:solidFill>
                  <a:srgbClr val="C00000"/>
                </a:solidFill>
              </a:rPr>
              <a:t> </a:t>
            </a:r>
            <a:r>
              <a:rPr lang="lv-LV" sz="8800" dirty="0"/>
              <a:t>gan būtiski uz „sabiedrības līgumu” attiecināmi  elementi, gan vēlamais, reālais un Latvijā akceptējamais </a:t>
            </a:r>
            <a:r>
              <a:rPr lang="lv-LV" sz="8800" b="1" dirty="0">
                <a:solidFill>
                  <a:srgbClr val="C00000"/>
                </a:solidFill>
              </a:rPr>
              <a:t>vērtību un tradīciju spektrs, </a:t>
            </a:r>
            <a:r>
              <a:rPr lang="lv-LV" sz="8800" dirty="0"/>
              <a:t>tāpat arī </a:t>
            </a:r>
            <a:r>
              <a:rPr lang="lv-LV" sz="8800" b="1" dirty="0">
                <a:solidFill>
                  <a:srgbClr val="C00000"/>
                </a:solidFill>
              </a:rPr>
              <a:t>dialoga</a:t>
            </a:r>
            <a:r>
              <a:rPr lang="lv-LV" sz="8800" dirty="0"/>
              <a:t>, </a:t>
            </a:r>
            <a:r>
              <a:rPr lang="lv-LV" sz="8800" b="1" dirty="0">
                <a:solidFill>
                  <a:srgbClr val="C00000"/>
                </a:solidFill>
              </a:rPr>
              <a:t>savstarpējo attiecību, līdzdalības </a:t>
            </a:r>
            <a:r>
              <a:rPr lang="lv-LV" sz="8800" dirty="0">
                <a:solidFill>
                  <a:srgbClr val="FF0000"/>
                </a:solidFill>
              </a:rPr>
              <a:t>un</a:t>
            </a:r>
            <a:r>
              <a:rPr lang="lv-LV" sz="8800" b="1" dirty="0">
                <a:solidFill>
                  <a:srgbClr val="C00000"/>
                </a:solidFill>
              </a:rPr>
              <a:t> kopdarbības standarti</a:t>
            </a:r>
          </a:p>
          <a:p>
            <a:pPr marL="0" indent="0">
              <a:buNone/>
            </a:pPr>
            <a:r>
              <a:rPr lang="lv-LV" sz="8800" b="1" dirty="0">
                <a:solidFill>
                  <a:srgbClr val="C00000"/>
                </a:solidFill>
              </a:rPr>
              <a:t>Kas mēs esam? Kādi mēs esam, ar ko esam atšķirīgi? Kā vēlamies dzīvot? Kas mums rada iespēju būt laimīgiem? Kā pielāgoties ārējās pasaules globālajiem procesiem? Kā pieradināt mainīgos procesus? Būt izolētiem vai atvērtiem?</a:t>
            </a:r>
          </a:p>
          <a:p>
            <a:pPr>
              <a:buFont typeface="Wingdings" panose="05000000000000000000" pitchFamily="2" charset="2"/>
              <a:buChar char="ü"/>
            </a:pPr>
            <a:r>
              <a:rPr lang="lv-LV" sz="8800" dirty="0"/>
              <a:t>Novērtēt Latvijas cilvēku apziņas un rīcības modu individuālā, sociālā un politiskā kontekstā, ņemot vērā gan racionāli utilitārus, gan vērtīborientētus elementus</a:t>
            </a:r>
          </a:p>
          <a:p>
            <a:pPr>
              <a:buFont typeface="Wingdings" panose="05000000000000000000" pitchFamily="2" charset="2"/>
              <a:buChar char="ü"/>
            </a:pPr>
            <a:r>
              <a:rPr lang="lv-LV" sz="8800" dirty="0"/>
              <a:t>Apzināties no tā izrietošu misiju, un veidot attieksmi pret globālajiem procesiem un izveidot optimālu rīcības algoritmu</a:t>
            </a:r>
          </a:p>
          <a:p>
            <a:pPr marL="0" indent="0">
              <a:buNone/>
            </a:pPr>
            <a:endParaRPr lang="lv-LV" sz="2000" dirty="0"/>
          </a:p>
        </p:txBody>
      </p:sp>
      <p:sp>
        <p:nvSpPr>
          <p:cNvPr id="5" name="Text Placeholder 4"/>
          <p:cNvSpPr>
            <a:spLocks noGrp="1"/>
          </p:cNvSpPr>
          <p:nvPr>
            <p:ph type="body" sz="quarter" idx="3"/>
          </p:nvPr>
        </p:nvSpPr>
        <p:spPr>
          <a:xfrm>
            <a:off x="6198743" y="174661"/>
            <a:ext cx="5993257" cy="588819"/>
          </a:xfrm>
        </p:spPr>
        <p:txBody>
          <a:bodyPr>
            <a:noAutofit/>
          </a:bodyPr>
          <a:lstStyle/>
          <a:p>
            <a:r>
              <a:rPr lang="lv-LV" sz="2800" dirty="0">
                <a:solidFill>
                  <a:srgbClr val="FF0000"/>
                </a:solidFill>
              </a:rPr>
              <a:t>PILSONISKĀS SABIEDRĪBAS VEIDOŠANA</a:t>
            </a:r>
          </a:p>
        </p:txBody>
      </p:sp>
      <p:sp>
        <p:nvSpPr>
          <p:cNvPr id="6" name="Content Placeholder 5"/>
          <p:cNvSpPr>
            <a:spLocks noGrp="1"/>
          </p:cNvSpPr>
          <p:nvPr>
            <p:ph sz="quarter" idx="4"/>
          </p:nvPr>
        </p:nvSpPr>
        <p:spPr>
          <a:xfrm>
            <a:off x="6096000" y="763480"/>
            <a:ext cx="6013142" cy="6561996"/>
          </a:xfrm>
        </p:spPr>
        <p:txBody>
          <a:bodyPr>
            <a:normAutofit fontScale="25000" lnSpcReduction="20000"/>
          </a:bodyPr>
          <a:lstStyle/>
          <a:p>
            <a:pPr marL="0" indent="0">
              <a:buNone/>
            </a:pPr>
            <a:r>
              <a:rPr lang="lv-LV" sz="8800" b="1" dirty="0">
                <a:solidFill>
                  <a:srgbClr val="C00000"/>
                </a:solidFill>
              </a:rPr>
              <a:t>LAIME UN NACIONĀLĀ KOPAPZIŅA</a:t>
            </a:r>
            <a:endParaRPr lang="lv-LV" sz="8800" dirty="0">
              <a:solidFill>
                <a:srgbClr val="C00000"/>
              </a:solidFill>
            </a:endParaRPr>
          </a:p>
          <a:p>
            <a:pPr>
              <a:buFont typeface="Wingdings" panose="05000000000000000000" pitchFamily="2" charset="2"/>
              <a:buChar char="ü"/>
            </a:pPr>
            <a:r>
              <a:rPr lang="lv-LV" sz="8800" b="1" dirty="0">
                <a:solidFill>
                  <a:srgbClr val="C00000"/>
                </a:solidFill>
              </a:rPr>
              <a:t>Laimes sajūtām</a:t>
            </a:r>
            <a:r>
              <a:rPr lang="lv-LV" sz="8800" dirty="0">
                <a:solidFill>
                  <a:srgbClr val="C00000"/>
                </a:solidFill>
              </a:rPr>
              <a:t> </a:t>
            </a:r>
            <a:r>
              <a:rPr lang="lv-LV" sz="8800" dirty="0"/>
              <a:t>indivīda uztveres līmenī ir lielāka nozīme nekā IKP</a:t>
            </a:r>
          </a:p>
          <a:p>
            <a:pPr>
              <a:buFont typeface="Wingdings" panose="05000000000000000000" pitchFamily="2" charset="2"/>
              <a:buChar char="ü"/>
            </a:pPr>
            <a:r>
              <a:rPr lang="lv-LV" sz="8800" dirty="0"/>
              <a:t>„Laimes formula”: ikvienam nacionālā valstī LV dzīvojošam cilvēkam ir jābūt </a:t>
            </a:r>
            <a:r>
              <a:rPr lang="lv-LV" sz="8800" b="1" dirty="0">
                <a:solidFill>
                  <a:srgbClr val="C00000"/>
                </a:solidFill>
              </a:rPr>
              <a:t>brīvam</a:t>
            </a:r>
            <a:r>
              <a:rPr lang="lv-LV" sz="8800" dirty="0"/>
              <a:t> savos uzskatos, ir jābūt</a:t>
            </a:r>
            <a:r>
              <a:rPr lang="lv-LV" sz="8800" b="1" dirty="0"/>
              <a:t> </a:t>
            </a:r>
            <a:r>
              <a:rPr lang="lv-LV" sz="8800" b="1" dirty="0">
                <a:solidFill>
                  <a:srgbClr val="C00000"/>
                </a:solidFill>
              </a:rPr>
              <a:t>pārliecībai</a:t>
            </a:r>
            <a:r>
              <a:rPr lang="lv-LV" sz="8800" dirty="0"/>
              <a:t>, ka </a:t>
            </a:r>
            <a:r>
              <a:rPr lang="lv-LV" sz="8800" b="1" dirty="0">
                <a:solidFill>
                  <a:srgbClr val="C00000"/>
                </a:solidFill>
              </a:rPr>
              <a:t>valsts nodrošina un aizsargā šo brīvību</a:t>
            </a:r>
            <a:r>
              <a:rPr lang="lv-LV" sz="8800" dirty="0"/>
              <a:t>, un, ka </a:t>
            </a:r>
            <a:r>
              <a:rPr lang="lv-LV" sz="8800" b="1" dirty="0">
                <a:solidFill>
                  <a:srgbClr val="C00000"/>
                </a:solidFill>
              </a:rPr>
              <a:t>viņa pašapziņa ir daļa no kopapziņas</a:t>
            </a:r>
          </a:p>
          <a:p>
            <a:pPr>
              <a:buFont typeface="Wingdings" panose="05000000000000000000" pitchFamily="2" charset="2"/>
              <a:buChar char="ü"/>
            </a:pPr>
            <a:r>
              <a:rPr lang="lv-LV" sz="8800" b="1" dirty="0">
                <a:solidFill>
                  <a:srgbClr val="C00000"/>
                </a:solidFill>
              </a:rPr>
              <a:t>Nacionālās kopapziņas priekšnoteikums </a:t>
            </a:r>
            <a:r>
              <a:rPr lang="lv-LV" sz="8800" dirty="0"/>
              <a:t>– </a:t>
            </a:r>
            <a:r>
              <a:rPr lang="lv-LV" sz="8800" b="1" dirty="0">
                <a:solidFill>
                  <a:srgbClr val="C00000"/>
                </a:solidFill>
              </a:rPr>
              <a:t>cieņa</a:t>
            </a:r>
            <a:r>
              <a:rPr lang="lv-LV" sz="8800" dirty="0"/>
              <a:t> pret indivīda garīgo pasauli, kas mūsdienu pasaulē nav viendabīga</a:t>
            </a:r>
          </a:p>
          <a:p>
            <a:pPr marL="0" indent="0">
              <a:buNone/>
            </a:pPr>
            <a:r>
              <a:rPr lang="lv-LV" sz="8800" b="1" dirty="0">
                <a:solidFill>
                  <a:schemeClr val="accent6">
                    <a:lumMod val="75000"/>
                  </a:schemeClr>
                </a:solidFill>
              </a:rPr>
              <a:t>«Latvija ir atvērta un draudzīga visu tautību iedzīvotājiem, kas pieņem Latvijas pastāvēšanas jēgu – latviešu tautas, tās valodas un kultūras attīstību savā zemē. Latvija 2020. gadā būs latviska un pašapzinīga, droša un iedzīvotājiem draudzīga, zaļa un sakopta, pārtikusi, efektīva un konkurētspējīga valsts, kurā dzīvo čakli, izglītoti, radoši, veseli un laimīgi cilvēki» </a:t>
            </a:r>
            <a:r>
              <a:rPr lang="lv-LV" sz="8800" b="1" dirty="0">
                <a:solidFill>
                  <a:schemeClr val="accent6">
                    <a:lumMod val="75000"/>
                  </a:schemeClr>
                </a:solidFill>
                <a:latin typeface="Calibri" panose="020F0502020204030204" pitchFamily="34" charset="0"/>
                <a:ea typeface="Calibri" panose="020F0502020204030204" pitchFamily="34" charset="0"/>
                <a:cs typeface="Times New Roman" panose="02020603050405020304" pitchFamily="18" charset="0"/>
              </a:rPr>
              <a:t>(NAP 2014. – 2020.)</a:t>
            </a:r>
            <a:endParaRPr lang="lv-LV" sz="8800" b="1" dirty="0">
              <a:solidFill>
                <a:schemeClr val="accent6">
                  <a:lumMod val="75000"/>
                </a:schemeClr>
              </a:solidFill>
            </a:endParaRPr>
          </a:p>
          <a:p>
            <a:endParaRPr lang="lv-LV" dirty="0"/>
          </a:p>
        </p:txBody>
      </p:sp>
      <p:sp>
        <p:nvSpPr>
          <p:cNvPr id="3" name="Rectangle 2">
            <a:extLst>
              <a:ext uri="{FF2B5EF4-FFF2-40B4-BE49-F238E27FC236}">
                <a16:creationId xmlns="" xmlns:a16="http://schemas.microsoft.com/office/drawing/2014/main" id="{07EBF7B8-1AC0-4010-A534-58567F812771}"/>
              </a:ext>
            </a:extLst>
          </p:cNvPr>
          <p:cNvSpPr/>
          <p:nvPr/>
        </p:nvSpPr>
        <p:spPr>
          <a:xfrm>
            <a:off x="559293" y="6012328"/>
            <a:ext cx="11386129" cy="830997"/>
          </a:xfrm>
          <a:prstGeom prst="rect">
            <a:avLst/>
          </a:prstGeom>
        </p:spPr>
        <p:txBody>
          <a:bodyPr wrap="square">
            <a:spAutoFit/>
          </a:bodyPr>
          <a:lstStyle/>
          <a:p>
            <a:r>
              <a:rPr lang="lv-LV" sz="2400" b="1" dirty="0">
                <a:solidFill>
                  <a:srgbClr val="C00000"/>
                </a:solidFill>
              </a:rPr>
              <a:t>Valstī un sabiedrībā, kas savā attīstībā balstās uz zināšanām, brīvu dialogu un brīvu ekonomisko darbību, pilsoniskās sabiedrības loma ir atributīva </a:t>
            </a:r>
          </a:p>
        </p:txBody>
      </p:sp>
    </p:spTree>
    <p:extLst>
      <p:ext uri="{BB962C8B-B14F-4D97-AF65-F5344CB8AC3E}">
        <p14:creationId xmlns:p14="http://schemas.microsoft.com/office/powerpoint/2010/main" val="165848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14" y="174661"/>
            <a:ext cx="10769761" cy="653256"/>
          </a:xfrm>
        </p:spPr>
        <p:txBody>
          <a:bodyPr>
            <a:normAutofit fontScale="90000"/>
          </a:bodyPr>
          <a:lstStyle/>
          <a:p>
            <a:r>
              <a:rPr lang="lv-LV" sz="1800" dirty="0"/>
              <a:t>PIRMAIS FORUMS</a:t>
            </a:r>
            <a:r>
              <a:rPr lang="lv-LV" sz="3200" dirty="0"/>
              <a:t/>
            </a:r>
            <a:br>
              <a:rPr lang="lv-LV" sz="3200" dirty="0"/>
            </a:br>
            <a:r>
              <a:rPr lang="lv-LV" sz="2800" b="1" dirty="0"/>
              <a:t>LATVIJAS ATTĪSTĪBAS IEKŠĒJIE FAKTORI</a:t>
            </a:r>
            <a:endParaRPr lang="lv-LV" sz="3600" b="1" dirty="0"/>
          </a:p>
        </p:txBody>
      </p:sp>
      <p:sp>
        <p:nvSpPr>
          <p:cNvPr id="4" name="Content Placeholder 3"/>
          <p:cNvSpPr>
            <a:spLocks noGrp="1"/>
          </p:cNvSpPr>
          <p:nvPr>
            <p:ph sz="half" idx="2"/>
          </p:nvPr>
        </p:nvSpPr>
        <p:spPr>
          <a:xfrm>
            <a:off x="431514" y="1145218"/>
            <a:ext cx="5911065" cy="4450007"/>
          </a:xfrm>
        </p:spPr>
        <p:txBody>
          <a:bodyPr>
            <a:normAutofit fontScale="85000" lnSpcReduction="20000"/>
          </a:bodyPr>
          <a:lstStyle/>
          <a:p>
            <a:pPr marL="0" indent="0">
              <a:buNone/>
            </a:pPr>
            <a:r>
              <a:rPr lang="lv-LV" sz="3100" b="1" dirty="0">
                <a:solidFill>
                  <a:srgbClr val="C00000"/>
                </a:solidFill>
              </a:rPr>
              <a:t>PILSONISKĀS SABIEDRĪBAS VĒRTĪBU UZTVERE LATVIJĀ</a:t>
            </a:r>
            <a:endParaRPr lang="lv-LV" sz="3100" dirty="0">
              <a:solidFill>
                <a:srgbClr val="C00000"/>
              </a:solidFill>
            </a:endParaRPr>
          </a:p>
          <a:p>
            <a:pPr>
              <a:buFont typeface="Wingdings" panose="05000000000000000000" pitchFamily="2" charset="2"/>
              <a:buChar char="ü"/>
            </a:pPr>
            <a:r>
              <a:rPr lang="lv-LV" b="1" dirty="0">
                <a:solidFill>
                  <a:srgbClr val="C00000"/>
                </a:solidFill>
              </a:rPr>
              <a:t>Pozitīvais: </a:t>
            </a:r>
            <a:r>
              <a:rPr lang="lv-LV" dirty="0"/>
              <a:t>kopš 1991. gada: sabiedrība ir kļuvusi „sarežģītāka”, ietekmi zaudē plašsaziņas līdzekļi </a:t>
            </a:r>
            <a:r>
              <a:rPr lang="lv-LV" dirty="0" err="1"/>
              <a:t>utml</a:t>
            </a:r>
            <a:endParaRPr lang="lv-LV" dirty="0"/>
          </a:p>
          <a:p>
            <a:pPr>
              <a:buFont typeface="Wingdings" panose="05000000000000000000" pitchFamily="2" charset="2"/>
              <a:buChar char="ü"/>
            </a:pPr>
            <a:r>
              <a:rPr lang="lv-LV" b="1" dirty="0">
                <a:solidFill>
                  <a:srgbClr val="C00000"/>
                </a:solidFill>
              </a:rPr>
              <a:t>Negatīvais</a:t>
            </a:r>
            <a:r>
              <a:rPr lang="lv-LV" dirty="0"/>
              <a:t>: Latvijā nav izveidojusies pilsoniskās sabiedrības attiecību un procesu kvalitāte, kas līdzinātos pilsoniskajai sabiedrībai tādā valstī kā Dānija: </a:t>
            </a:r>
            <a:r>
              <a:rPr lang="lv-LV" b="1" dirty="0">
                <a:solidFill>
                  <a:srgbClr val="C00000"/>
                </a:solidFill>
              </a:rPr>
              <a:t>pilsoņu gatavību iesaistīties valsts veidošanā</a:t>
            </a:r>
            <a:r>
              <a:rPr lang="lv-LV" dirty="0">
                <a:solidFill>
                  <a:srgbClr val="C00000"/>
                </a:solidFill>
              </a:rPr>
              <a:t> </a:t>
            </a:r>
            <a:r>
              <a:rPr lang="lv-LV" dirty="0"/>
              <a:t>(apziņa, ka no tā ir atkarīgs tas, kā valsts veidosies), </a:t>
            </a:r>
            <a:r>
              <a:rPr lang="lv-LV" b="1" dirty="0">
                <a:solidFill>
                  <a:srgbClr val="C00000"/>
                </a:solidFill>
              </a:rPr>
              <a:t>savstarpēja uzticēšanās</a:t>
            </a:r>
            <a:r>
              <a:rPr lang="lv-LV" dirty="0">
                <a:solidFill>
                  <a:srgbClr val="C00000"/>
                </a:solidFill>
              </a:rPr>
              <a:t> </a:t>
            </a:r>
            <a:r>
              <a:rPr lang="lv-LV" dirty="0"/>
              <a:t>gan horizontālā, gan vertikālā (politiskās pārvaldes struktūras) līmenī </a:t>
            </a:r>
          </a:p>
        </p:txBody>
      </p:sp>
      <p:sp>
        <p:nvSpPr>
          <p:cNvPr id="5" name="Text Placeholder 4"/>
          <p:cNvSpPr>
            <a:spLocks noGrp="1"/>
          </p:cNvSpPr>
          <p:nvPr>
            <p:ph type="body" sz="quarter" idx="3"/>
          </p:nvPr>
        </p:nvSpPr>
        <p:spPr>
          <a:xfrm>
            <a:off x="6493267" y="174661"/>
            <a:ext cx="5698733" cy="793005"/>
          </a:xfrm>
        </p:spPr>
        <p:txBody>
          <a:bodyPr>
            <a:noAutofit/>
          </a:bodyPr>
          <a:lstStyle/>
          <a:p>
            <a:r>
              <a:rPr lang="lv-LV" sz="2800" dirty="0">
                <a:solidFill>
                  <a:srgbClr val="FF0000"/>
                </a:solidFill>
              </a:rPr>
              <a:t>PILSONISKĀS SABIEDRĪBAS VEIDOŠANA</a:t>
            </a:r>
          </a:p>
        </p:txBody>
      </p:sp>
      <p:sp>
        <p:nvSpPr>
          <p:cNvPr id="6" name="Content Placeholder 5"/>
          <p:cNvSpPr>
            <a:spLocks noGrp="1"/>
          </p:cNvSpPr>
          <p:nvPr>
            <p:ph sz="quarter" idx="4"/>
          </p:nvPr>
        </p:nvSpPr>
        <p:spPr>
          <a:xfrm>
            <a:off x="6493267" y="896645"/>
            <a:ext cx="5548046" cy="6428831"/>
          </a:xfrm>
        </p:spPr>
        <p:txBody>
          <a:bodyPr>
            <a:normAutofit fontScale="92500" lnSpcReduction="10000"/>
          </a:bodyPr>
          <a:lstStyle/>
          <a:p>
            <a:pPr lvl="0">
              <a:buFont typeface="Wingdings" panose="05000000000000000000" pitchFamily="2" charset="2"/>
              <a:buChar char="ü"/>
            </a:pPr>
            <a:r>
              <a:rPr lang="en-US" dirty="0" err="1"/>
              <a:t>Pilsoniskās</a:t>
            </a:r>
            <a:r>
              <a:rPr lang="en-US" dirty="0"/>
              <a:t> </a:t>
            </a:r>
            <a:r>
              <a:rPr lang="en-US" dirty="0" err="1"/>
              <a:t>sabiedrības</a:t>
            </a:r>
            <a:r>
              <a:rPr lang="en-US" dirty="0"/>
              <a:t> </a:t>
            </a:r>
            <a:r>
              <a:rPr lang="en-US" dirty="0" err="1"/>
              <a:t>veidošanā</a:t>
            </a:r>
            <a:r>
              <a:rPr lang="en-US" dirty="0"/>
              <a:t> </a:t>
            </a:r>
            <a:r>
              <a:rPr lang="en-US" b="1" dirty="0" err="1">
                <a:solidFill>
                  <a:srgbClr val="C00000"/>
                </a:solidFill>
              </a:rPr>
              <a:t>svarīgs</a:t>
            </a:r>
            <a:r>
              <a:rPr lang="en-US" b="1" dirty="0">
                <a:solidFill>
                  <a:srgbClr val="C00000"/>
                </a:solidFill>
              </a:rPr>
              <a:t> </a:t>
            </a:r>
            <a:r>
              <a:rPr lang="en-US" b="1" dirty="0" err="1">
                <a:solidFill>
                  <a:srgbClr val="C00000"/>
                </a:solidFill>
              </a:rPr>
              <a:t>ir</a:t>
            </a:r>
            <a:r>
              <a:rPr lang="en-US" b="1" dirty="0">
                <a:solidFill>
                  <a:srgbClr val="C00000"/>
                </a:solidFill>
              </a:rPr>
              <a:t> </a:t>
            </a:r>
            <a:r>
              <a:rPr lang="en-US" b="1" dirty="0" err="1">
                <a:solidFill>
                  <a:srgbClr val="C00000"/>
                </a:solidFill>
              </a:rPr>
              <a:t>sabiedrības</a:t>
            </a:r>
            <a:r>
              <a:rPr lang="en-US" b="1" dirty="0">
                <a:solidFill>
                  <a:srgbClr val="C00000"/>
                </a:solidFill>
              </a:rPr>
              <a:t> </a:t>
            </a:r>
            <a:r>
              <a:rPr lang="en-US" b="1" dirty="0" err="1">
                <a:solidFill>
                  <a:srgbClr val="C00000"/>
                </a:solidFill>
              </a:rPr>
              <a:t>līdzdalības</a:t>
            </a:r>
            <a:r>
              <a:rPr lang="en-US" b="1" dirty="0">
                <a:solidFill>
                  <a:srgbClr val="C00000"/>
                </a:solidFill>
              </a:rPr>
              <a:t> un </a:t>
            </a:r>
            <a:r>
              <a:rPr lang="en-US" b="1" dirty="0" err="1">
                <a:solidFill>
                  <a:srgbClr val="C00000"/>
                </a:solidFill>
              </a:rPr>
              <a:t>sadarbības</a:t>
            </a:r>
            <a:r>
              <a:rPr lang="en-US" b="1" dirty="0">
                <a:solidFill>
                  <a:srgbClr val="C00000"/>
                </a:solidFill>
              </a:rPr>
              <a:t> </a:t>
            </a:r>
            <a:r>
              <a:rPr lang="en-US" b="1" dirty="0" err="1">
                <a:solidFill>
                  <a:srgbClr val="C00000"/>
                </a:solidFill>
              </a:rPr>
              <a:t>veids</a:t>
            </a:r>
            <a:endParaRPr lang="lv-LV" dirty="0">
              <a:solidFill>
                <a:srgbClr val="C00000"/>
              </a:solidFill>
            </a:endParaRPr>
          </a:p>
          <a:p>
            <a:pPr lvl="0">
              <a:buFont typeface="Wingdings" panose="05000000000000000000" pitchFamily="2" charset="2"/>
              <a:buChar char="ü"/>
            </a:pPr>
            <a:r>
              <a:rPr lang="en-US" dirty="0" err="1"/>
              <a:t>Nozīmīgas</a:t>
            </a:r>
            <a:r>
              <a:rPr lang="en-US" dirty="0"/>
              <a:t> </a:t>
            </a:r>
            <a:r>
              <a:rPr lang="en-US" dirty="0" err="1"/>
              <a:t>ir</a:t>
            </a:r>
            <a:r>
              <a:rPr lang="en-US" dirty="0"/>
              <a:t> </a:t>
            </a:r>
            <a:r>
              <a:rPr lang="en-US" b="1" dirty="0" err="1">
                <a:solidFill>
                  <a:srgbClr val="C00000"/>
                </a:solidFill>
              </a:rPr>
              <a:t>vērtības</a:t>
            </a:r>
            <a:r>
              <a:rPr lang="en-US" b="1" dirty="0">
                <a:solidFill>
                  <a:srgbClr val="C00000"/>
                </a:solidFill>
              </a:rPr>
              <a:t>, </a:t>
            </a:r>
            <a:r>
              <a:rPr lang="en-US" b="1" dirty="0" err="1">
                <a:solidFill>
                  <a:srgbClr val="C00000"/>
                </a:solidFill>
              </a:rPr>
              <a:t>kas</a:t>
            </a:r>
            <a:r>
              <a:rPr lang="en-US" b="1" dirty="0">
                <a:solidFill>
                  <a:srgbClr val="C00000"/>
                </a:solidFill>
              </a:rPr>
              <a:t> </a:t>
            </a:r>
            <a:r>
              <a:rPr lang="en-US" b="1" dirty="0" err="1">
                <a:solidFill>
                  <a:srgbClr val="C00000"/>
                </a:solidFill>
              </a:rPr>
              <a:t>apvieno</a:t>
            </a:r>
            <a:r>
              <a:rPr lang="en-US" b="1" dirty="0">
                <a:solidFill>
                  <a:srgbClr val="C00000"/>
                </a:solidFill>
              </a:rPr>
              <a:t> </a:t>
            </a:r>
            <a:r>
              <a:rPr lang="en-US" dirty="0" err="1"/>
              <a:t>cilvēkus</a:t>
            </a:r>
            <a:r>
              <a:rPr lang="en-US" dirty="0"/>
              <a:t> </a:t>
            </a:r>
            <a:r>
              <a:rPr lang="en-US" dirty="0" err="1"/>
              <a:t>šajā</a:t>
            </a:r>
            <a:r>
              <a:rPr lang="en-US" dirty="0"/>
              <a:t> </a:t>
            </a:r>
            <a:r>
              <a:rPr lang="en-US" dirty="0" err="1"/>
              <a:t>procesā</a:t>
            </a:r>
            <a:r>
              <a:rPr lang="en-US" dirty="0"/>
              <a:t> </a:t>
            </a:r>
            <a:endParaRPr lang="lv-LV" dirty="0"/>
          </a:p>
          <a:p>
            <a:pPr lvl="0">
              <a:buFont typeface="Wingdings" panose="05000000000000000000" pitchFamily="2" charset="2"/>
              <a:buChar char="ü"/>
            </a:pPr>
            <a:r>
              <a:rPr lang="en-US" dirty="0" err="1"/>
              <a:t>Pilsoniskās</a:t>
            </a:r>
            <a:r>
              <a:rPr lang="en-US" dirty="0"/>
              <a:t> </a:t>
            </a:r>
            <a:r>
              <a:rPr lang="en-US" dirty="0" err="1"/>
              <a:t>sabiedrības</a:t>
            </a:r>
            <a:r>
              <a:rPr lang="en-US" dirty="0"/>
              <a:t> </a:t>
            </a:r>
            <a:r>
              <a:rPr lang="en-US" dirty="0" err="1"/>
              <a:t>izveides</a:t>
            </a:r>
            <a:r>
              <a:rPr lang="en-US" dirty="0"/>
              <a:t> </a:t>
            </a:r>
            <a:r>
              <a:rPr lang="en-US" dirty="0" err="1"/>
              <a:t>procesā</a:t>
            </a:r>
            <a:r>
              <a:rPr lang="en-US" dirty="0"/>
              <a:t> </a:t>
            </a:r>
            <a:r>
              <a:rPr lang="en-US" dirty="0" err="1"/>
              <a:t>svarīga</a:t>
            </a:r>
            <a:r>
              <a:rPr lang="en-US" dirty="0"/>
              <a:t> </a:t>
            </a:r>
            <a:r>
              <a:rPr lang="en-US" dirty="0" err="1"/>
              <a:t>ir</a:t>
            </a:r>
            <a:r>
              <a:rPr lang="en-US" dirty="0"/>
              <a:t> </a:t>
            </a:r>
            <a:r>
              <a:rPr lang="en-US" dirty="0" err="1"/>
              <a:t>arī</a:t>
            </a:r>
            <a:r>
              <a:rPr lang="en-US" dirty="0"/>
              <a:t> </a:t>
            </a:r>
            <a:r>
              <a:rPr lang="en-US" b="1" dirty="0" err="1">
                <a:solidFill>
                  <a:srgbClr val="C00000"/>
                </a:solidFill>
              </a:rPr>
              <a:t>atsacīšanās</a:t>
            </a:r>
            <a:r>
              <a:rPr lang="en-US" b="1" dirty="0">
                <a:solidFill>
                  <a:srgbClr val="C00000"/>
                </a:solidFill>
              </a:rPr>
              <a:t> no </a:t>
            </a:r>
            <a:r>
              <a:rPr lang="en-US" b="1" dirty="0" err="1">
                <a:solidFill>
                  <a:srgbClr val="C00000"/>
                </a:solidFill>
              </a:rPr>
              <a:t>represīvām</a:t>
            </a:r>
            <a:r>
              <a:rPr lang="en-US" b="1" dirty="0">
                <a:solidFill>
                  <a:srgbClr val="C00000"/>
                </a:solidFill>
              </a:rPr>
              <a:t> </a:t>
            </a:r>
            <a:r>
              <a:rPr lang="en-US" b="1" dirty="0" err="1">
                <a:solidFill>
                  <a:srgbClr val="C00000"/>
                </a:solidFill>
              </a:rPr>
              <a:t>metodēm</a:t>
            </a:r>
            <a:r>
              <a:rPr lang="en-US" dirty="0"/>
              <a:t> un </a:t>
            </a:r>
            <a:r>
              <a:rPr lang="en-US" dirty="0" err="1"/>
              <a:t>formālas</a:t>
            </a:r>
            <a:r>
              <a:rPr lang="en-US" dirty="0"/>
              <a:t> </a:t>
            </a:r>
            <a:r>
              <a:rPr lang="en-US" dirty="0" err="1"/>
              <a:t>pieejas</a:t>
            </a:r>
            <a:endParaRPr lang="lv-LV" dirty="0"/>
          </a:p>
          <a:p>
            <a:pPr lvl="0">
              <a:buFont typeface="Wingdings" panose="05000000000000000000" pitchFamily="2" charset="2"/>
              <a:buChar char="ü"/>
            </a:pPr>
            <a:r>
              <a:rPr lang="en-US" dirty="0" err="1"/>
              <a:t>Kritiski</a:t>
            </a:r>
            <a:r>
              <a:rPr lang="en-US" dirty="0"/>
              <a:t> </a:t>
            </a:r>
            <a:r>
              <a:rPr lang="en-US" dirty="0" err="1"/>
              <a:t>svarīgi</a:t>
            </a:r>
            <a:r>
              <a:rPr lang="en-US" dirty="0"/>
              <a:t> </a:t>
            </a:r>
            <a:r>
              <a:rPr lang="en-US" dirty="0" err="1"/>
              <a:t>šajā</a:t>
            </a:r>
            <a:r>
              <a:rPr lang="en-US" dirty="0"/>
              <a:t> </a:t>
            </a:r>
            <a:r>
              <a:rPr lang="en-US" dirty="0" err="1"/>
              <a:t>procesā</a:t>
            </a:r>
            <a:r>
              <a:rPr lang="en-US" dirty="0"/>
              <a:t> </a:t>
            </a:r>
            <a:r>
              <a:rPr lang="en-US" dirty="0" err="1"/>
              <a:t>ir</a:t>
            </a:r>
            <a:r>
              <a:rPr lang="en-US" dirty="0"/>
              <a:t> </a:t>
            </a:r>
            <a:r>
              <a:rPr lang="en-US" b="1" dirty="0" err="1">
                <a:solidFill>
                  <a:srgbClr val="C00000"/>
                </a:solidFill>
              </a:rPr>
              <a:t>iesaistīt</a:t>
            </a:r>
            <a:r>
              <a:rPr lang="en-US" b="1" dirty="0">
                <a:solidFill>
                  <a:srgbClr val="C00000"/>
                </a:solidFill>
              </a:rPr>
              <a:t> </a:t>
            </a:r>
            <a:r>
              <a:rPr lang="en-US" b="1" dirty="0" err="1">
                <a:solidFill>
                  <a:srgbClr val="C00000"/>
                </a:solidFill>
              </a:rPr>
              <a:t>nevalstiskās</a:t>
            </a:r>
            <a:r>
              <a:rPr lang="en-US" b="1" dirty="0">
                <a:solidFill>
                  <a:srgbClr val="C00000"/>
                </a:solidFill>
              </a:rPr>
              <a:t> </a:t>
            </a:r>
            <a:r>
              <a:rPr lang="en-US" b="1" dirty="0" err="1">
                <a:solidFill>
                  <a:srgbClr val="C00000"/>
                </a:solidFill>
              </a:rPr>
              <a:t>organizācijas</a:t>
            </a:r>
            <a:endParaRPr lang="lv-LV" dirty="0"/>
          </a:p>
          <a:p>
            <a:pPr lvl="0">
              <a:buFont typeface="Wingdings" panose="05000000000000000000" pitchFamily="2" charset="2"/>
              <a:buChar char="ü"/>
            </a:pPr>
            <a:r>
              <a:rPr lang="en-US" dirty="0"/>
              <a:t> </a:t>
            </a:r>
            <a:r>
              <a:rPr lang="en-US" dirty="0" err="1"/>
              <a:t>Ir</a:t>
            </a:r>
            <a:r>
              <a:rPr lang="en-US" dirty="0"/>
              <a:t> </a:t>
            </a:r>
            <a:r>
              <a:rPr lang="en-US" dirty="0" err="1"/>
              <a:t>jāizprot</a:t>
            </a:r>
            <a:r>
              <a:rPr lang="en-US" dirty="0"/>
              <a:t> </a:t>
            </a:r>
            <a:r>
              <a:rPr lang="en-US" dirty="0" err="1"/>
              <a:t>precīzāk</a:t>
            </a:r>
            <a:r>
              <a:rPr lang="en-US" dirty="0"/>
              <a:t>, </a:t>
            </a:r>
            <a:r>
              <a:rPr lang="en-US" b="1" dirty="0" err="1">
                <a:solidFill>
                  <a:srgbClr val="C00000"/>
                </a:solidFill>
              </a:rPr>
              <a:t>ko</a:t>
            </a:r>
            <a:r>
              <a:rPr lang="en-US" b="1" dirty="0">
                <a:solidFill>
                  <a:srgbClr val="C00000"/>
                </a:solidFill>
              </a:rPr>
              <a:t> </a:t>
            </a:r>
            <a:r>
              <a:rPr lang="en-US" b="1" dirty="0" err="1">
                <a:solidFill>
                  <a:srgbClr val="C00000"/>
                </a:solidFill>
              </a:rPr>
              <a:t>cilvēks</a:t>
            </a:r>
            <a:r>
              <a:rPr lang="en-US" b="1" dirty="0">
                <a:solidFill>
                  <a:srgbClr val="C00000"/>
                </a:solidFill>
              </a:rPr>
              <a:t> </a:t>
            </a:r>
            <a:r>
              <a:rPr lang="en-US" b="1" dirty="0" err="1">
                <a:solidFill>
                  <a:srgbClr val="C00000"/>
                </a:solidFill>
              </a:rPr>
              <a:t>domā</a:t>
            </a:r>
            <a:r>
              <a:rPr lang="en-US" dirty="0"/>
              <a:t>, </a:t>
            </a:r>
            <a:r>
              <a:rPr lang="en-US" dirty="0" err="1"/>
              <a:t>kā</a:t>
            </a:r>
            <a:r>
              <a:rPr lang="en-US" dirty="0"/>
              <a:t> </a:t>
            </a:r>
            <a:r>
              <a:rPr lang="en-US" dirty="0" err="1"/>
              <a:t>veidojas</a:t>
            </a:r>
            <a:r>
              <a:rPr lang="en-US" dirty="0"/>
              <a:t> </a:t>
            </a:r>
            <a:r>
              <a:rPr lang="en-US" dirty="0" err="1"/>
              <a:t>komunikācija</a:t>
            </a:r>
            <a:r>
              <a:rPr lang="en-US" dirty="0"/>
              <a:t>, </a:t>
            </a:r>
            <a:r>
              <a:rPr lang="en-US" dirty="0" err="1"/>
              <a:t>kādas</a:t>
            </a:r>
            <a:r>
              <a:rPr lang="en-US" dirty="0"/>
              <a:t> </a:t>
            </a:r>
            <a:r>
              <a:rPr lang="en-US" dirty="0" err="1"/>
              <a:t>domas</a:t>
            </a:r>
            <a:r>
              <a:rPr lang="en-US" dirty="0"/>
              <a:t> </a:t>
            </a:r>
            <a:r>
              <a:rPr lang="en-US" dirty="0" err="1"/>
              <a:t>motivē</a:t>
            </a:r>
            <a:r>
              <a:rPr lang="en-US" dirty="0"/>
              <a:t> </a:t>
            </a:r>
            <a:r>
              <a:rPr lang="en-US" dirty="0" err="1"/>
              <a:t>reālai</a:t>
            </a:r>
            <a:r>
              <a:rPr lang="en-US" dirty="0"/>
              <a:t> </a:t>
            </a:r>
            <a:r>
              <a:rPr lang="en-US" dirty="0" err="1"/>
              <a:t>rīcībai</a:t>
            </a:r>
            <a:endParaRPr lang="lv-LV" dirty="0"/>
          </a:p>
          <a:p>
            <a:pPr marL="0" indent="0">
              <a:buNone/>
            </a:pPr>
            <a:r>
              <a:rPr lang="lv-LV" b="1" dirty="0">
                <a:solidFill>
                  <a:srgbClr val="C00000"/>
                </a:solidFill>
              </a:rPr>
              <a:t>Mazas lietas atrisinās lielās lietas, nevis otrādi</a:t>
            </a:r>
            <a:endParaRPr lang="lv-LV" dirty="0">
              <a:solidFill>
                <a:srgbClr val="C00000"/>
              </a:solidFill>
            </a:endParaRPr>
          </a:p>
          <a:p>
            <a:endParaRPr lang="lv-LV" dirty="0"/>
          </a:p>
          <a:p>
            <a:pPr marL="0" indent="0">
              <a:buNone/>
            </a:pPr>
            <a:endParaRPr lang="lv-LV" dirty="0"/>
          </a:p>
          <a:p>
            <a:endParaRPr lang="lv-LV" dirty="0"/>
          </a:p>
        </p:txBody>
      </p:sp>
      <p:sp>
        <p:nvSpPr>
          <p:cNvPr id="3" name="Rectangle 2">
            <a:extLst>
              <a:ext uri="{FF2B5EF4-FFF2-40B4-BE49-F238E27FC236}">
                <a16:creationId xmlns="" xmlns:a16="http://schemas.microsoft.com/office/drawing/2014/main" id="{CFE0E4AA-D496-4BDF-A10C-1AD70ADB83EE}"/>
              </a:ext>
            </a:extLst>
          </p:cNvPr>
          <p:cNvSpPr/>
          <p:nvPr/>
        </p:nvSpPr>
        <p:spPr>
          <a:xfrm>
            <a:off x="532661" y="5299969"/>
            <a:ext cx="11425560" cy="1631216"/>
          </a:xfrm>
          <a:prstGeom prst="rect">
            <a:avLst/>
          </a:prstGeom>
        </p:spPr>
        <p:txBody>
          <a:bodyPr wrap="square">
            <a:spAutoFit/>
          </a:bodyPr>
          <a:lstStyle/>
          <a:p>
            <a:r>
              <a:rPr lang="lv-LV" sz="2000" b="1" dirty="0">
                <a:solidFill>
                  <a:schemeClr val="accent6">
                    <a:lumMod val="75000"/>
                  </a:schemeClr>
                </a:solidFill>
              </a:rPr>
              <a:t>«2030. gadā Latvija būs plaukstoša aktīvu un atbildīgu pilsoņu valsts. Ikviens varēs justies drošs un piederīgs Latvijai, katrs šeit varēs īstenot savus mērķus. Nācijas stiprums sakņosies mantotajās, iepazītajās un jaunradītajās kultūras un garīgajās vērtībās, latviešu valodas bagātībā un citu valodu zināšanās. Tas vienos sabiedrību jaunu, daudzveidīgu un neatkārtojamu vērtību radīšanai ekonomikā, zinātnē un kultūrā, kuras novērtēs, pazīs un cienīs arī ārpus Latvijas» (NAP 2014. – 2020.)</a:t>
            </a:r>
          </a:p>
        </p:txBody>
      </p:sp>
    </p:spTree>
    <p:extLst>
      <p:ext uri="{BB962C8B-B14F-4D97-AF65-F5344CB8AC3E}">
        <p14:creationId xmlns:p14="http://schemas.microsoft.com/office/powerpoint/2010/main" val="311157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627" y="92468"/>
            <a:ext cx="10769761" cy="965770"/>
          </a:xfrm>
        </p:spPr>
        <p:txBody>
          <a:bodyPr>
            <a:normAutofit/>
          </a:bodyPr>
          <a:lstStyle/>
          <a:p>
            <a:r>
              <a:rPr lang="lv-LV" sz="1800" dirty="0"/>
              <a:t>PIRMAIS FORUMS</a:t>
            </a:r>
            <a:r>
              <a:rPr lang="lv-LV" sz="3200" dirty="0"/>
              <a:t/>
            </a:r>
            <a:br>
              <a:rPr lang="lv-LV" sz="3200" dirty="0"/>
            </a:br>
            <a:r>
              <a:rPr lang="lv-LV" sz="2800" b="1" dirty="0"/>
              <a:t>LATVIJAS ATTĪSTĪBAS IEKŠĒJIE FAKTORI</a:t>
            </a:r>
            <a:endParaRPr lang="lv-LV" sz="3600" dirty="0"/>
          </a:p>
        </p:txBody>
      </p:sp>
      <p:sp>
        <p:nvSpPr>
          <p:cNvPr id="4" name="Content Placeholder 3"/>
          <p:cNvSpPr>
            <a:spLocks noGrp="1"/>
          </p:cNvSpPr>
          <p:nvPr>
            <p:ph sz="half" idx="2"/>
          </p:nvPr>
        </p:nvSpPr>
        <p:spPr>
          <a:xfrm>
            <a:off x="431514" y="1263720"/>
            <a:ext cx="5911065" cy="6339155"/>
          </a:xfrm>
        </p:spPr>
        <p:txBody>
          <a:bodyPr>
            <a:normAutofit/>
          </a:bodyPr>
          <a:lstStyle/>
          <a:p>
            <a:pPr marL="0" indent="0">
              <a:buNone/>
            </a:pPr>
            <a:r>
              <a:rPr lang="lv-LV" sz="2400" b="1" dirty="0">
                <a:solidFill>
                  <a:srgbClr val="C00000"/>
                </a:solidFill>
              </a:rPr>
              <a:t>PILSONISKĀS SABIEDRĪBAS PERSPEKTĪVA DIGITALIZĀCIJAS IETEKMĒ</a:t>
            </a:r>
            <a:endParaRPr lang="lv-LV" sz="2400" dirty="0">
              <a:solidFill>
                <a:srgbClr val="C00000"/>
              </a:solidFill>
            </a:endParaRPr>
          </a:p>
          <a:p>
            <a:pPr>
              <a:buFont typeface="Wingdings" panose="05000000000000000000" pitchFamily="2" charset="2"/>
              <a:buChar char="ü"/>
            </a:pPr>
            <a:r>
              <a:rPr lang="lv-LV" sz="2400" dirty="0">
                <a:solidFill>
                  <a:schemeClr val="tx1">
                    <a:lumMod val="65000"/>
                    <a:lumOff val="35000"/>
                  </a:schemeClr>
                </a:solidFill>
              </a:rPr>
              <a:t> Rada visaptverošas izmaiņas informācijas aprites ātrumā, plašumā, piekļuvē un savienojamībā</a:t>
            </a:r>
          </a:p>
          <a:p>
            <a:pPr>
              <a:buFont typeface="Wingdings" panose="05000000000000000000" pitchFamily="2" charset="2"/>
              <a:buChar char="ü"/>
            </a:pPr>
            <a:r>
              <a:rPr lang="lv-LV" sz="2400" dirty="0">
                <a:solidFill>
                  <a:schemeClr val="tx1">
                    <a:lumMod val="65000"/>
                    <a:lumOff val="35000"/>
                  </a:schemeClr>
                </a:solidFill>
              </a:rPr>
              <a:t> Palielina katra indivīda iespējas reprezentēt savu pozīciju un meklēt atbalstu tai pat globālā mērogā</a:t>
            </a:r>
          </a:p>
          <a:p>
            <a:endParaRPr lang="lv-LV" sz="2000" dirty="0">
              <a:solidFill>
                <a:schemeClr val="tx1">
                  <a:lumMod val="65000"/>
                  <a:lumOff val="35000"/>
                </a:schemeClr>
              </a:solidFill>
            </a:endParaRPr>
          </a:p>
          <a:p>
            <a:endParaRPr lang="lv-LV" sz="2000" dirty="0">
              <a:solidFill>
                <a:schemeClr val="tx1">
                  <a:lumMod val="65000"/>
                  <a:lumOff val="35000"/>
                </a:schemeClr>
              </a:solidFill>
            </a:endParaRPr>
          </a:p>
          <a:p>
            <a:pPr marL="0" indent="0">
              <a:buNone/>
            </a:pPr>
            <a:endParaRPr lang="lv-LV" sz="2000" dirty="0"/>
          </a:p>
        </p:txBody>
      </p:sp>
      <p:sp>
        <p:nvSpPr>
          <p:cNvPr id="5" name="Text Placeholder 4"/>
          <p:cNvSpPr>
            <a:spLocks noGrp="1"/>
          </p:cNvSpPr>
          <p:nvPr>
            <p:ph type="body" sz="quarter" idx="3"/>
          </p:nvPr>
        </p:nvSpPr>
        <p:spPr>
          <a:xfrm>
            <a:off x="6493267" y="168677"/>
            <a:ext cx="5698733" cy="889562"/>
          </a:xfrm>
        </p:spPr>
        <p:txBody>
          <a:bodyPr>
            <a:noAutofit/>
          </a:bodyPr>
          <a:lstStyle/>
          <a:p>
            <a:r>
              <a:rPr lang="lv-LV" sz="3200" dirty="0">
                <a:solidFill>
                  <a:srgbClr val="FF0000"/>
                </a:solidFill>
              </a:rPr>
              <a:t>PILSONISKĀS SABIEDRĪBAS VEIDOŠANA</a:t>
            </a:r>
          </a:p>
        </p:txBody>
      </p:sp>
      <p:sp>
        <p:nvSpPr>
          <p:cNvPr id="6" name="Content Placeholder 5"/>
          <p:cNvSpPr>
            <a:spLocks noGrp="1"/>
          </p:cNvSpPr>
          <p:nvPr>
            <p:ph sz="quarter" idx="4"/>
          </p:nvPr>
        </p:nvSpPr>
        <p:spPr>
          <a:xfrm>
            <a:off x="6493267" y="1263720"/>
            <a:ext cx="5548046" cy="6061755"/>
          </a:xfrm>
        </p:spPr>
        <p:txBody>
          <a:bodyPr>
            <a:normAutofit/>
          </a:bodyPr>
          <a:lstStyle/>
          <a:p>
            <a:pPr marL="0" indent="0">
              <a:buNone/>
            </a:pPr>
            <a:r>
              <a:rPr lang="lv-LV" b="1" dirty="0">
                <a:solidFill>
                  <a:srgbClr val="C00000"/>
                </a:solidFill>
              </a:rPr>
              <a:t>Jauns sabiedrības modelis –  </a:t>
            </a:r>
            <a:r>
              <a:rPr lang="lv-LV" b="1" i="1" dirty="0">
                <a:solidFill>
                  <a:srgbClr val="C00000"/>
                </a:solidFill>
              </a:rPr>
              <a:t>tīkla sabiedrība</a:t>
            </a:r>
            <a:r>
              <a:rPr lang="lv-LV" b="1" dirty="0">
                <a:solidFill>
                  <a:srgbClr val="C00000"/>
                </a:solidFill>
              </a:rPr>
              <a:t>. Tās kultūra ir balstīta uz digitālās infrastruktūras radītu tīklošanās  iespēju un tās atzīšanu par vērtību</a:t>
            </a:r>
          </a:p>
          <a:p>
            <a:pPr marL="0" indent="0">
              <a:buNone/>
            </a:pPr>
            <a:endParaRPr lang="lv-LV" sz="900" b="1" dirty="0">
              <a:solidFill>
                <a:srgbClr val="C00000"/>
              </a:solidFill>
            </a:endParaRPr>
          </a:p>
          <a:p>
            <a:pPr marL="0" indent="0">
              <a:buNone/>
            </a:pPr>
            <a:r>
              <a:rPr lang="lv-LV" b="1" dirty="0">
                <a:solidFill>
                  <a:srgbClr val="C00000"/>
                </a:solidFill>
              </a:rPr>
              <a:t>Jauna sociālo attiecību sistēma, jeb </a:t>
            </a:r>
            <a:r>
              <a:rPr lang="lv-LV" b="1" i="1" dirty="0" err="1">
                <a:solidFill>
                  <a:srgbClr val="C00000"/>
                </a:solidFill>
              </a:rPr>
              <a:t>netokrātija</a:t>
            </a:r>
            <a:r>
              <a:rPr lang="lv-LV" b="1" dirty="0">
                <a:solidFill>
                  <a:srgbClr val="C00000"/>
                </a:solidFill>
              </a:rPr>
              <a:t>; tā izmaina gan indivīda lomu sabiedrībā, gan kopienu veidošanas iespējas</a:t>
            </a:r>
          </a:p>
          <a:p>
            <a:endParaRPr lang="lv-LV" dirty="0"/>
          </a:p>
          <a:p>
            <a:pPr marL="0" indent="0">
              <a:buNone/>
            </a:pPr>
            <a:endParaRPr lang="lv-LV" dirty="0"/>
          </a:p>
          <a:p>
            <a:endParaRPr lang="lv-LV" dirty="0"/>
          </a:p>
        </p:txBody>
      </p:sp>
    </p:spTree>
    <p:extLst>
      <p:ext uri="{BB962C8B-B14F-4D97-AF65-F5344CB8AC3E}">
        <p14:creationId xmlns:p14="http://schemas.microsoft.com/office/powerpoint/2010/main" val="3467837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515" y="92468"/>
            <a:ext cx="10923874" cy="555602"/>
          </a:xfrm>
        </p:spPr>
        <p:txBody>
          <a:bodyPr>
            <a:normAutofit fontScale="90000"/>
          </a:bodyPr>
          <a:lstStyle/>
          <a:p>
            <a:r>
              <a:rPr lang="lv-LV" sz="1800" dirty="0"/>
              <a:t>PIRMAIS FORUMS</a:t>
            </a:r>
            <a:r>
              <a:rPr lang="lv-LV" sz="3200" dirty="0"/>
              <a:t/>
            </a:r>
            <a:br>
              <a:rPr lang="lv-LV" sz="3200" dirty="0"/>
            </a:br>
            <a:r>
              <a:rPr lang="lv-LV" sz="2800" b="1" dirty="0"/>
              <a:t>LATVIJAS ATTĪSTĪBAS IEKŠĒJIE FAKTORI</a:t>
            </a:r>
            <a:endParaRPr lang="lv-LV" sz="3600" b="1" dirty="0"/>
          </a:p>
        </p:txBody>
      </p:sp>
      <p:sp>
        <p:nvSpPr>
          <p:cNvPr id="4" name="Content Placeholder 3"/>
          <p:cNvSpPr>
            <a:spLocks noGrp="1"/>
          </p:cNvSpPr>
          <p:nvPr>
            <p:ph sz="half" idx="2"/>
          </p:nvPr>
        </p:nvSpPr>
        <p:spPr>
          <a:xfrm>
            <a:off x="431513" y="730263"/>
            <a:ext cx="6200106" cy="6872612"/>
          </a:xfrm>
        </p:spPr>
        <p:txBody>
          <a:bodyPr>
            <a:normAutofit lnSpcReduction="10000"/>
          </a:bodyPr>
          <a:lstStyle/>
          <a:p>
            <a:pPr marL="0" indent="0">
              <a:buNone/>
            </a:pPr>
            <a:r>
              <a:rPr lang="lv-LV" sz="2400" b="1" dirty="0">
                <a:solidFill>
                  <a:srgbClr val="C00000"/>
                </a:solidFill>
              </a:rPr>
              <a:t>Izglītības kā faktora īpašā loma  Latvijas formulā 2050: </a:t>
            </a:r>
            <a:r>
              <a:rPr lang="en-US" sz="2400" dirty="0" err="1"/>
              <a:t>svarīg</a:t>
            </a:r>
            <a:r>
              <a:rPr lang="lv-LV" sz="2400" dirty="0"/>
              <a:t>s</a:t>
            </a:r>
            <a:r>
              <a:rPr lang="en-US" sz="2400" dirty="0"/>
              <a:t> </a:t>
            </a:r>
            <a:r>
              <a:rPr lang="en-US" sz="2400" dirty="0" err="1"/>
              <a:t>struktūrelement</a:t>
            </a:r>
            <a:r>
              <a:rPr lang="lv-LV" sz="2400" dirty="0"/>
              <a:t>s</a:t>
            </a:r>
            <a:r>
              <a:rPr lang="en-US" sz="2400" dirty="0"/>
              <a:t>, </a:t>
            </a:r>
            <a:r>
              <a:rPr lang="en-US" sz="2400" dirty="0" err="1"/>
              <a:t>būtisks</a:t>
            </a:r>
            <a:r>
              <a:rPr lang="en-US" sz="2400" dirty="0"/>
              <a:t> </a:t>
            </a:r>
            <a:r>
              <a:rPr lang="en-US" sz="2400" dirty="0" err="1"/>
              <a:t>sistēmveidojošs</a:t>
            </a:r>
            <a:r>
              <a:rPr lang="en-US" sz="2400" dirty="0"/>
              <a:t> </a:t>
            </a:r>
            <a:r>
              <a:rPr lang="en-US" sz="2400" dirty="0" err="1"/>
              <a:t>faktors</a:t>
            </a:r>
            <a:r>
              <a:rPr lang="lv-LV" sz="2400" dirty="0"/>
              <a:t> – </a:t>
            </a:r>
            <a:r>
              <a:rPr lang="en-US" sz="2400" dirty="0" err="1"/>
              <a:t>nosaka</a:t>
            </a:r>
            <a:r>
              <a:rPr lang="en-US" sz="2400" dirty="0"/>
              <a:t> </a:t>
            </a:r>
            <a:r>
              <a:rPr lang="en-US" sz="2400" dirty="0" err="1"/>
              <a:t>cilvēkresursa</a:t>
            </a:r>
            <a:r>
              <a:rPr lang="en-US" sz="2400" dirty="0"/>
              <a:t> </a:t>
            </a:r>
            <a:r>
              <a:rPr lang="en-US" sz="2400" dirty="0" err="1"/>
              <a:t>kvalitāti</a:t>
            </a:r>
            <a:r>
              <a:rPr lang="en-US" sz="2400" dirty="0"/>
              <a:t> un </a:t>
            </a:r>
            <a:r>
              <a:rPr lang="en-US" sz="2400" dirty="0" err="1"/>
              <a:t>līdz</a:t>
            </a:r>
            <a:r>
              <a:rPr lang="en-US" sz="2400" dirty="0"/>
              <a:t> </a:t>
            </a:r>
            <a:r>
              <a:rPr lang="en-US" sz="2400" dirty="0" err="1"/>
              <a:t>ar</a:t>
            </a:r>
            <a:r>
              <a:rPr lang="en-US" sz="2400" dirty="0"/>
              <a:t> to </a:t>
            </a:r>
            <a:r>
              <a:rPr lang="lv-LV" sz="2400" dirty="0"/>
              <a:t>arī</a:t>
            </a:r>
            <a:r>
              <a:rPr lang="en-US" sz="2400" dirty="0"/>
              <a:t> </a:t>
            </a:r>
            <a:r>
              <a:rPr lang="en-US" sz="2400" b="1" dirty="0" err="1"/>
              <a:t>Latvijas</a:t>
            </a:r>
            <a:r>
              <a:rPr lang="en-US" sz="2400" b="1" dirty="0"/>
              <a:t> </a:t>
            </a:r>
            <a:r>
              <a:rPr lang="en-US" sz="2400" b="1" dirty="0" err="1"/>
              <a:t>attīstības</a:t>
            </a:r>
            <a:r>
              <a:rPr lang="en-US" sz="2400" b="1" dirty="0"/>
              <a:t> </a:t>
            </a:r>
            <a:r>
              <a:rPr lang="en-US" sz="2400" b="1" dirty="0" err="1"/>
              <a:t>tempu</a:t>
            </a:r>
            <a:r>
              <a:rPr lang="en-US" sz="2400" b="1" dirty="0"/>
              <a:t> un </a:t>
            </a:r>
            <a:r>
              <a:rPr lang="en-US" sz="2400" b="1" dirty="0" err="1"/>
              <a:t>kvalitāti</a:t>
            </a:r>
            <a:endParaRPr lang="lv-LV" sz="2400" b="1" dirty="0"/>
          </a:p>
          <a:p>
            <a:pPr marL="0" indent="0">
              <a:buNone/>
            </a:pPr>
            <a:r>
              <a:rPr lang="lv-LV" sz="2400" b="1" dirty="0">
                <a:solidFill>
                  <a:srgbClr val="C00000"/>
                </a:solidFill>
              </a:rPr>
              <a:t>Balstīšanās uz Latvijā iesakņotu un globālā mērogā darbotiesspējīgu cilvēkkapitālu</a:t>
            </a:r>
            <a:r>
              <a:rPr lang="lv-LV" sz="2400" dirty="0">
                <a:solidFill>
                  <a:srgbClr val="C00000"/>
                </a:solidFill>
              </a:rPr>
              <a:t> </a:t>
            </a:r>
          </a:p>
          <a:p>
            <a:pPr marL="0" indent="0">
              <a:buNone/>
            </a:pPr>
            <a:r>
              <a:rPr lang="lv-LV" sz="2400" dirty="0"/>
              <a:t>Valsts intervences iespējas: viena no jomām, kuru lielā mērā uztur publiskais finansējums</a:t>
            </a:r>
          </a:p>
          <a:p>
            <a:pPr marL="0" indent="0">
              <a:buNone/>
            </a:pPr>
            <a:r>
              <a:rPr lang="lv-LV" sz="2400" dirty="0"/>
              <a:t>Ir jāveic strukturālās reformas, lai nodrošinātu kvalitatīvu un maksimāli </a:t>
            </a:r>
            <a:r>
              <a:rPr lang="lv-LV" sz="2400" b="1" dirty="0">
                <a:solidFill>
                  <a:srgbClr val="C00000"/>
                </a:solidFill>
              </a:rPr>
              <a:t>efektīvu izglītības procesu visos izglītības līmeņos</a:t>
            </a:r>
            <a:r>
              <a:rPr lang="lv-LV" sz="2400" dirty="0">
                <a:solidFill>
                  <a:srgbClr val="C00000"/>
                </a:solidFill>
              </a:rPr>
              <a:t>, </a:t>
            </a:r>
            <a:r>
              <a:rPr lang="lv-LV" sz="2400" b="1" dirty="0">
                <a:solidFill>
                  <a:srgbClr val="C00000"/>
                </a:solidFill>
              </a:rPr>
              <a:t>veidojot priekšnoteikumus preču un pakalpojumu ar augstāku pievienoto vērtību radīšanai</a:t>
            </a:r>
          </a:p>
          <a:p>
            <a:pPr marL="0" indent="0">
              <a:buNone/>
            </a:pPr>
            <a:r>
              <a:rPr lang="lv-LV" sz="2400" b="1" dirty="0">
                <a:solidFill>
                  <a:srgbClr val="C00000"/>
                </a:solidFill>
              </a:rPr>
              <a:t>T</a:t>
            </a:r>
            <a:r>
              <a:rPr lang="lv-LV" sz="2400" dirty="0"/>
              <a:t>as labvēlīgi ietekmē arī citas jomas, piemēram, demogrāfiskos procesus (ierobežo depopulāciju)</a:t>
            </a:r>
          </a:p>
          <a:p>
            <a:pPr marL="0" indent="0">
              <a:buNone/>
            </a:pPr>
            <a:r>
              <a:rPr lang="lv-LV" sz="2400" dirty="0"/>
              <a:t>Ambiciozi augstākās izglītības sasniedzamie mērķi un tiem pakārtojamās prioritātes: </a:t>
            </a:r>
            <a:r>
              <a:rPr lang="lv-LV" sz="2400" b="1" dirty="0">
                <a:solidFill>
                  <a:srgbClr val="C00000"/>
                </a:solidFill>
              </a:rPr>
              <a:t>līdz 2030. gadam kāda no Latvijas augstskolām ieņemtu vietu TOP 100 kādā no prestižākajiem augstskolu reitingiem</a:t>
            </a:r>
            <a:endParaRPr lang="lv-LV" sz="2000" dirty="0">
              <a:solidFill>
                <a:schemeClr val="tx1">
                  <a:lumMod val="65000"/>
                  <a:lumOff val="35000"/>
                </a:schemeClr>
              </a:solidFill>
            </a:endParaRPr>
          </a:p>
          <a:p>
            <a:endParaRPr lang="lv-LV" sz="2000" dirty="0">
              <a:solidFill>
                <a:schemeClr val="tx1">
                  <a:lumMod val="65000"/>
                  <a:lumOff val="35000"/>
                </a:schemeClr>
              </a:solidFill>
            </a:endParaRPr>
          </a:p>
          <a:p>
            <a:pPr marL="0" indent="0">
              <a:buNone/>
            </a:pPr>
            <a:endParaRPr lang="lv-LV" sz="2000" dirty="0"/>
          </a:p>
        </p:txBody>
      </p:sp>
      <p:sp>
        <p:nvSpPr>
          <p:cNvPr id="5" name="Text Placeholder 4"/>
          <p:cNvSpPr>
            <a:spLocks noGrp="1"/>
          </p:cNvSpPr>
          <p:nvPr>
            <p:ph type="body" sz="quarter" idx="3"/>
          </p:nvPr>
        </p:nvSpPr>
        <p:spPr>
          <a:xfrm>
            <a:off x="6493267" y="174661"/>
            <a:ext cx="5698733" cy="555601"/>
          </a:xfrm>
        </p:spPr>
        <p:txBody>
          <a:bodyPr>
            <a:noAutofit/>
          </a:bodyPr>
          <a:lstStyle/>
          <a:p>
            <a:r>
              <a:rPr lang="lv-LV" sz="3200" dirty="0">
                <a:solidFill>
                  <a:srgbClr val="FF0000"/>
                </a:solidFill>
              </a:rPr>
              <a:t>IZGLĪTĪBA</a:t>
            </a:r>
          </a:p>
        </p:txBody>
      </p:sp>
      <p:sp>
        <p:nvSpPr>
          <p:cNvPr id="6" name="Content Placeholder 5"/>
          <p:cNvSpPr>
            <a:spLocks noGrp="1"/>
          </p:cNvSpPr>
          <p:nvPr>
            <p:ph sz="quarter" idx="4"/>
          </p:nvPr>
        </p:nvSpPr>
        <p:spPr>
          <a:xfrm>
            <a:off x="6631619" y="730264"/>
            <a:ext cx="5409694" cy="6595212"/>
          </a:xfrm>
        </p:spPr>
        <p:txBody>
          <a:bodyPr>
            <a:normAutofit fontScale="92500" lnSpcReduction="10000"/>
          </a:bodyPr>
          <a:lstStyle/>
          <a:p>
            <a:pPr marL="0" indent="0">
              <a:buNone/>
            </a:pPr>
            <a:r>
              <a:rPr lang="lv-LV" sz="2600" dirty="0"/>
              <a:t>Faktors ar ietekmi uz labklājības līmeni ir </a:t>
            </a:r>
            <a:r>
              <a:rPr lang="lv-LV" sz="2600" b="1" dirty="0">
                <a:solidFill>
                  <a:srgbClr val="C00000"/>
                </a:solidFill>
              </a:rPr>
              <a:t>iegūtās izglītības kvalitāte, kas būtu nosakāma par valsts attīstības kontekstā nozīmīgu mērķi</a:t>
            </a:r>
            <a:endParaRPr lang="lv-LV" sz="2600" dirty="0">
              <a:solidFill>
                <a:srgbClr val="C00000"/>
              </a:solidFill>
            </a:endParaRPr>
          </a:p>
          <a:p>
            <a:pPr marL="0" indent="0">
              <a:buNone/>
            </a:pPr>
            <a:r>
              <a:rPr lang="lv-LV" sz="2600" dirty="0"/>
              <a:t>Ieguldījumi izglītībā paši par sevi nenodrošina augstāku labklājības līmeni. Ir nepieciešams </a:t>
            </a:r>
            <a:r>
              <a:rPr lang="lv-LV" sz="2600" b="1" dirty="0"/>
              <a:t>noteikts ieguldījumu apjoms, lai nodrošinātu pietiekami kvalitatīvu izglītību</a:t>
            </a:r>
          </a:p>
          <a:p>
            <a:pPr>
              <a:buFont typeface="Wingdings" panose="05000000000000000000" pitchFamily="2" charset="2"/>
              <a:buChar char="ü"/>
            </a:pPr>
            <a:r>
              <a:rPr lang="lv-LV" sz="2600" dirty="0"/>
              <a:t>Vai ierobežota finansējuma nosacījumos būtu jāizdara izvēle – </a:t>
            </a:r>
            <a:r>
              <a:rPr lang="lv-LV" sz="2600" b="1" dirty="0">
                <a:solidFill>
                  <a:srgbClr val="C00000"/>
                </a:solidFill>
              </a:rPr>
              <a:t>kvalitatīvas izglītības īstenošanai nepieciešamais budžeta finansējums jāizmanto mazāka studentu skaita izglītības nodrošināšanai?</a:t>
            </a:r>
            <a:endParaRPr lang="lv-LV" sz="2600" dirty="0">
              <a:solidFill>
                <a:srgbClr val="C00000"/>
              </a:solidFill>
            </a:endParaRPr>
          </a:p>
          <a:p>
            <a:pPr marL="0" indent="0">
              <a:buNone/>
            </a:pPr>
            <a:r>
              <a:rPr lang="lv-LV" sz="2600" b="1" dirty="0">
                <a:solidFill>
                  <a:srgbClr val="C00000"/>
                </a:solidFill>
              </a:rPr>
              <a:t>Izglītības sistēmas veidošanas aspektā būtisks mērķis ir augstākas, nekā šobrīd kvalitātes nodrošināšana visos izglītības līmeņos</a:t>
            </a:r>
          </a:p>
          <a:p>
            <a:pPr marL="0" indent="0">
              <a:buNone/>
            </a:pPr>
            <a:endParaRPr lang="lv-LV" dirty="0"/>
          </a:p>
          <a:p>
            <a:pPr marL="0" indent="0">
              <a:buNone/>
            </a:pPr>
            <a:endParaRPr lang="lv-LV" dirty="0"/>
          </a:p>
          <a:p>
            <a:endParaRPr lang="lv-LV" dirty="0"/>
          </a:p>
        </p:txBody>
      </p:sp>
    </p:spTree>
    <p:extLst>
      <p:ext uri="{BB962C8B-B14F-4D97-AF65-F5344CB8AC3E}">
        <p14:creationId xmlns:p14="http://schemas.microsoft.com/office/powerpoint/2010/main" val="1675000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16566</TotalTime>
  <Words>4837</Words>
  <Application>Microsoft Office PowerPoint</Application>
  <PresentationFormat>Widescreen</PresentationFormat>
  <Paragraphs>349</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Times New Roman</vt:lpstr>
      <vt:lpstr>Wingdings</vt:lpstr>
      <vt:lpstr>Office Theme</vt:lpstr>
      <vt:lpstr>PowerPoint Presentation</vt:lpstr>
      <vt:lpstr>PowerPoint Presentation</vt:lpstr>
      <vt:lpstr>FORUMU PREZENTĀCIJU AUTORI</vt:lpstr>
      <vt:lpstr>PowerPoint Presentation</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PIRMAIS FORUMS LATVIJAS ATTĪSTĪBAS IEKŠĒJIE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OTRAIS FORUMS LATVIJAS ATTĪSTĪBAS ĀRĒJIE FAKTORI</vt:lpstr>
      <vt:lpstr>LATVIJAS FORMULA 2050 </vt:lpstr>
      <vt:lpstr>PowerPoint Presentation</vt:lpstr>
      <vt:lpstr>Forums “Latvija ceļā uz viedvalsti. Izglītības, zinātnes un tehnoloģiju sintēze” </vt:lpstr>
      <vt:lpstr>Forums “Latvija ceļā uz viedvalsti. Izglītības, zinātnes un tehnoloģiju sintēze” Stratēģiski nozīmīgās atziņas </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Andris</dc:creator>
  <cp:lastModifiedBy>Ilze Bolšteina</cp:lastModifiedBy>
  <cp:revision>119</cp:revision>
  <cp:lastPrinted>2018-09-19T06:34:17Z</cp:lastPrinted>
  <dcterms:created xsi:type="dcterms:W3CDTF">2017-06-12T22:16:04Z</dcterms:created>
  <dcterms:modified xsi:type="dcterms:W3CDTF">2018-09-20T07:22:40Z</dcterms:modified>
</cp:coreProperties>
</file>